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style1.xml" ContentType="application/vnd.ms-office.chartstyle+xml"/>
  <Override PartName="/ppt/charts/colors1.xml" ContentType="application/vnd.ms-office.chartcolor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9" r:id="rId20"/>
    <p:sldId id="274" r:id="rId21"/>
    <p:sldId id="277" r:id="rId22"/>
    <p:sldId id="275" r:id="rId2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-35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____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ясли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Лист1!$A$2:$A$6</c:f>
              <c:strCache>
                <c:ptCount val="5"/>
                <c:pt idx="0">
                  <c:v>считают возможным использование ИКТ в д/с</c:v>
                </c:pt>
                <c:pt idx="1">
                  <c:v>используют для просмотра видео</c:v>
                </c:pt>
                <c:pt idx="2">
                  <c:v>следят за тем что ребенок смотрит в компьютере</c:v>
                </c:pt>
                <c:pt idx="3">
                  <c:v>считают чтот использование Икт развивают ребенка</c:v>
                </c:pt>
                <c:pt idx="4">
                  <c:v>посещают сайт учреждения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56</c:v>
                </c:pt>
                <c:pt idx="1">
                  <c:v>56</c:v>
                </c:pt>
                <c:pt idx="2">
                  <c:v>88</c:v>
                </c:pt>
                <c:pt idx="3">
                  <c:v>33</c:v>
                </c:pt>
                <c:pt idx="4">
                  <c:v>33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72AB-4E32-B4B4-B44998377179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младша гр.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Лист1!$A$2:$A$6</c:f>
              <c:strCache>
                <c:ptCount val="5"/>
                <c:pt idx="0">
                  <c:v>считают возможным использование ИКТ в д/с</c:v>
                </c:pt>
                <c:pt idx="1">
                  <c:v>используют для просмотра видео</c:v>
                </c:pt>
                <c:pt idx="2">
                  <c:v>следят за тем что ребенок смотрит в компьютере</c:v>
                </c:pt>
                <c:pt idx="3">
                  <c:v>считают чтот использование Икт развивают ребенка</c:v>
                </c:pt>
                <c:pt idx="4">
                  <c:v>посещают сайт учреждения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44</c:v>
                </c:pt>
                <c:pt idx="1">
                  <c:v>44</c:v>
                </c:pt>
                <c:pt idx="2">
                  <c:v>88</c:v>
                </c:pt>
                <c:pt idx="3">
                  <c:v>56</c:v>
                </c:pt>
                <c:pt idx="4">
                  <c:v>78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72AB-4E32-B4B4-B44998377179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средняя гр.№1</c:v>
                </c:pt>
              </c:strCache>
            </c:strRef>
          </c:tx>
          <c:spPr>
            <a:solidFill>
              <a:schemeClr val="accent3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Лист1!$A$2:$A$6</c:f>
              <c:strCache>
                <c:ptCount val="5"/>
                <c:pt idx="0">
                  <c:v>считают возможным использование ИКТ в д/с</c:v>
                </c:pt>
                <c:pt idx="1">
                  <c:v>используют для просмотра видео</c:v>
                </c:pt>
                <c:pt idx="2">
                  <c:v>следят за тем что ребенок смотрит в компьютере</c:v>
                </c:pt>
                <c:pt idx="3">
                  <c:v>считают чтот использование Икт развивают ребенка</c:v>
                </c:pt>
                <c:pt idx="4">
                  <c:v>посещают сайт учреждения</c:v>
                </c:pt>
              </c:strCache>
            </c:strRef>
          </c:cat>
          <c:val>
            <c:numRef>
              <c:f>Лист1!$D$2:$D$6</c:f>
              <c:numCache>
                <c:formatCode>General</c:formatCode>
                <c:ptCount val="5"/>
                <c:pt idx="0">
                  <c:v>60</c:v>
                </c:pt>
                <c:pt idx="1">
                  <c:v>40</c:v>
                </c:pt>
                <c:pt idx="2">
                  <c:v>10</c:v>
                </c:pt>
                <c:pt idx="3">
                  <c:v>20</c:v>
                </c:pt>
                <c:pt idx="4">
                  <c:v>50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72AB-4E32-B4B4-B44998377179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средняя гр.№2</c:v>
                </c:pt>
              </c:strCache>
            </c:strRef>
          </c:tx>
          <c:spPr>
            <a:solidFill>
              <a:schemeClr val="accent4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Лист1!$A$2:$A$6</c:f>
              <c:strCache>
                <c:ptCount val="5"/>
                <c:pt idx="0">
                  <c:v>считают возможным использование ИКТ в д/с</c:v>
                </c:pt>
                <c:pt idx="1">
                  <c:v>используют для просмотра видео</c:v>
                </c:pt>
                <c:pt idx="2">
                  <c:v>следят за тем что ребенок смотрит в компьютере</c:v>
                </c:pt>
                <c:pt idx="3">
                  <c:v>считают чтот использование Икт развивают ребенка</c:v>
                </c:pt>
                <c:pt idx="4">
                  <c:v>посещают сайт учреждения</c:v>
                </c:pt>
              </c:strCache>
            </c:strRef>
          </c:cat>
          <c:val>
            <c:numRef>
              <c:f>Лист1!$E$2:$E$6</c:f>
              <c:numCache>
                <c:formatCode>General</c:formatCode>
                <c:ptCount val="5"/>
                <c:pt idx="0">
                  <c:v>100</c:v>
                </c:pt>
                <c:pt idx="1">
                  <c:v>100</c:v>
                </c:pt>
                <c:pt idx="2">
                  <c:v>83</c:v>
                </c:pt>
                <c:pt idx="3">
                  <c:v>83</c:v>
                </c:pt>
                <c:pt idx="4">
                  <c:v>83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72AB-4E32-B4B4-B44998377179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старшая гр.</c:v>
                </c:pt>
              </c:strCache>
            </c:strRef>
          </c:tx>
          <c:spPr>
            <a:solidFill>
              <a:schemeClr val="accent5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Лист1!$A$2:$A$6</c:f>
              <c:strCache>
                <c:ptCount val="5"/>
                <c:pt idx="0">
                  <c:v>считают возможным использование ИКТ в д/с</c:v>
                </c:pt>
                <c:pt idx="1">
                  <c:v>используют для просмотра видео</c:v>
                </c:pt>
                <c:pt idx="2">
                  <c:v>следят за тем что ребенок смотрит в компьютере</c:v>
                </c:pt>
                <c:pt idx="3">
                  <c:v>считают чтот использование Икт развивают ребенка</c:v>
                </c:pt>
                <c:pt idx="4">
                  <c:v>посещают сайт учреждения</c:v>
                </c:pt>
              </c:strCache>
            </c:strRef>
          </c:cat>
          <c:val>
            <c:numRef>
              <c:f>Лист1!$F$2:$F$6</c:f>
              <c:numCache>
                <c:formatCode>General</c:formatCode>
                <c:ptCount val="5"/>
                <c:pt idx="0">
                  <c:v>86</c:v>
                </c:pt>
                <c:pt idx="1">
                  <c:v>71</c:v>
                </c:pt>
                <c:pt idx="2">
                  <c:v>57</c:v>
                </c:pt>
                <c:pt idx="3">
                  <c:v>29</c:v>
                </c:pt>
                <c:pt idx="4">
                  <c:v>86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72AB-4E32-B4B4-B44998377179}"/>
            </c:ext>
          </c:extLst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подготовительная гр.</c:v>
                </c:pt>
              </c:strCache>
            </c:strRef>
          </c:tx>
          <c:spPr>
            <a:solidFill>
              <a:schemeClr val="accent6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Лист1!$A$2:$A$6</c:f>
              <c:strCache>
                <c:ptCount val="5"/>
                <c:pt idx="0">
                  <c:v>считают возможным использование ИКТ в д/с</c:v>
                </c:pt>
                <c:pt idx="1">
                  <c:v>используют для просмотра видео</c:v>
                </c:pt>
                <c:pt idx="2">
                  <c:v>следят за тем что ребенок смотрит в компьютере</c:v>
                </c:pt>
                <c:pt idx="3">
                  <c:v>считают чтот использование Икт развивают ребенка</c:v>
                </c:pt>
                <c:pt idx="4">
                  <c:v>посещают сайт учреждения</c:v>
                </c:pt>
              </c:strCache>
            </c:strRef>
          </c:cat>
          <c:val>
            <c:numRef>
              <c:f>Лист1!$G$2:$G$6</c:f>
              <c:numCache>
                <c:formatCode>General</c:formatCode>
                <c:ptCount val="5"/>
                <c:pt idx="0">
                  <c:v>67</c:v>
                </c:pt>
                <c:pt idx="1">
                  <c:v>33</c:v>
                </c:pt>
                <c:pt idx="2">
                  <c:v>83</c:v>
                </c:pt>
                <c:pt idx="3">
                  <c:v>17</c:v>
                </c:pt>
                <c:pt idx="4">
                  <c:v>67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72AB-4E32-B4B4-B44998377179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293678080"/>
        <c:axId val="293749504"/>
      </c:barChart>
      <c:catAx>
        <c:axId val="29367808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93749504"/>
        <c:crosses val="autoZero"/>
        <c:auto val="1"/>
        <c:lblAlgn val="ctr"/>
        <c:lblOffset val="100"/>
        <c:noMultiLvlLbl val="0"/>
      </c:catAx>
      <c:valAx>
        <c:axId val="293749504"/>
        <c:scaling>
          <c:orientation val="minMax"/>
        </c:scaling>
        <c:delete val="0"/>
        <c:axPos val="b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936780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3A824-1A51-4B26-AD58-A6D8E14F6C04}" type="datetimeFigureOut">
              <a:rPr lang="en-US" smtClean="0"/>
              <a:t>3/26/2021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47699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C1C18-307B-4F68-A007-B5B542270E8D}" type="datetimeFigureOut">
              <a:rPr lang="en-US" smtClean="0"/>
              <a:t>3/26/2021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0560065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C1C18-307B-4F68-A007-B5B542270E8D}" type="datetimeFigureOut">
              <a:rPr lang="en-US" smtClean="0"/>
              <a:t>3/26/2021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4350624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C1C18-307B-4F68-A007-B5B542270E8D}" type="datetimeFigureOut">
              <a:rPr lang="en-US" smtClean="0"/>
              <a:t>3/26/2021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4129615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C1C18-307B-4F68-A007-B5B542270E8D}" type="datetimeFigureOut">
              <a:rPr lang="en-US" smtClean="0"/>
              <a:t>3/26/2021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8735269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C1C18-307B-4F68-A007-B5B542270E8D}" type="datetimeFigureOut">
              <a:rPr lang="en-US" smtClean="0"/>
              <a:t>3/26/2021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5318922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C1C18-307B-4F68-A007-B5B542270E8D}" type="datetimeFigureOut">
              <a:rPr lang="en-US" smtClean="0"/>
              <a:t>3/26/2021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8281441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7E33E-8B18-4087-B112-809917729534}" type="datetimeFigureOut">
              <a:rPr lang="en-US" smtClean="0"/>
              <a:t>3/26/2021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280360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D3FFE419-2371-464F-8239-3959401C3561}" type="datetimeFigureOut">
              <a:rPr lang="en-US" smtClean="0"/>
              <a:t>3/26/2021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07143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162C4-EDD9-4389-A98B-B87ECEA2A816}" type="datetimeFigureOut">
              <a:rPr lang="en-US" smtClean="0"/>
              <a:t>3/26/2021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4516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059C3-6A89-4494-99FF-5A4D6FFD50EB}" type="datetimeFigureOut">
              <a:rPr lang="en-US" smtClean="0"/>
              <a:t>3/26/2021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14912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4B2F-12DE-47F5-8894-472B206D2E1E}" type="datetimeFigureOut">
              <a:rPr lang="en-US" smtClean="0"/>
              <a:t>3/26/2021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76527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0E46F-7819-4ACF-B48B-48222C2ACC88}" type="datetimeFigureOut">
              <a:rPr lang="en-US" smtClean="0"/>
              <a:t>3/26/2021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23581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F3416-4057-4DAA-829D-4CA07428D088}" type="datetimeFigureOut">
              <a:rPr lang="en-US" smtClean="0"/>
              <a:t>3/26/2021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29030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D9284-D300-4297-87F7-E791DCC15DB1}" type="datetimeFigureOut">
              <a:rPr lang="en-US" smtClean="0"/>
              <a:t>3/26/2021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32770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25BB-DA17-4BA0-B3C8-3AC3ABC827E6}" type="datetimeFigureOut">
              <a:rPr lang="en-US" smtClean="0"/>
              <a:t>3/26/2021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25028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C4C9A-3960-41CF-A4E9-2A8FB932454B}" type="datetimeFigureOut">
              <a:rPr lang="en-US" smtClean="0"/>
              <a:t>3/26/2021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33161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 cstate="email">
            <a:alphaModFix amt="1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BC1C18-307B-4F68-A007-B5B542270E8D}" type="datetimeFigureOut">
              <a:rPr lang="en-US" smtClean="0"/>
              <a:t>3/26/2021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613554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BE90A627-C66A-441E-B89A-2716AC5EE98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74103" y="1497497"/>
            <a:ext cx="9475304" cy="3458816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algn="l"/>
            <a:r>
              <a:rPr lang="ru-RU" sz="4800" b="1" dirty="0">
                <a:solidFill>
                  <a:schemeClr val="accent3">
                    <a:lumMod val="75000"/>
                  </a:schemeClr>
                </a:solidFill>
                <a:latin typeface="Monotype Corsiva" panose="03010101010201010101" pitchFamily="66" charset="0"/>
              </a:rPr>
              <a:t>«</a:t>
            </a:r>
            <a:r>
              <a:rPr lang="ru-RU" sz="4800" b="1" i="1" dirty="0">
                <a:solidFill>
                  <a:schemeClr val="accent3">
                    <a:lumMod val="75000"/>
                  </a:schemeClr>
                </a:solidFill>
                <a:latin typeface="Monotype Corsiva" panose="03010101010201010101" pitchFamily="66" charset="0"/>
              </a:rPr>
              <a:t>Формирование компьютерной грамотности и информационной культуры в организации деятельности педагога ДОУ</a:t>
            </a:r>
            <a:r>
              <a:rPr lang="ru-RU" sz="4800" b="1" dirty="0">
                <a:solidFill>
                  <a:schemeClr val="accent3">
                    <a:lumMod val="75000"/>
                  </a:schemeClr>
                </a:solidFill>
                <a:latin typeface="Monotype Corsiva" panose="03010101010201010101" pitchFamily="66" charset="0"/>
              </a:rPr>
              <a:t>»</a:t>
            </a:r>
            <a:r>
              <a:rPr lang="ru-RU" sz="4800" dirty="0">
                <a:solidFill>
                  <a:schemeClr val="accent3">
                    <a:lumMod val="75000"/>
                  </a:schemeClr>
                </a:solidFill>
                <a:latin typeface="Monotype Corsiva" panose="03010101010201010101" pitchFamily="66" charset="0"/>
              </a:rPr>
              <a:t/>
            </a:r>
            <a:br>
              <a:rPr lang="ru-RU" sz="4800" dirty="0">
                <a:solidFill>
                  <a:schemeClr val="accent3">
                    <a:lumMod val="75000"/>
                  </a:schemeClr>
                </a:solidFill>
                <a:latin typeface="Monotype Corsiva" panose="03010101010201010101" pitchFamily="66" charset="0"/>
              </a:rPr>
            </a:br>
            <a:endParaRPr lang="ru-RU" sz="4800" dirty="0">
              <a:solidFill>
                <a:schemeClr val="accent3">
                  <a:lumMod val="75000"/>
                </a:schemeClr>
              </a:solidFill>
              <a:latin typeface="Monotype Corsiva" panose="03010101010201010101" pitchFamily="66" charset="0"/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6490266F-F867-4BF8-B0E3-79839D9EC44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42118" y="320716"/>
            <a:ext cx="5139274" cy="434657"/>
          </a:xfrm>
        </p:spPr>
        <p:txBody>
          <a:bodyPr>
            <a:normAutofit fontScale="92500" lnSpcReduction="10000"/>
          </a:bodyPr>
          <a:lstStyle/>
          <a:p>
            <a:r>
              <a:rPr lang="ru-RU" sz="2800" dirty="0">
                <a:solidFill>
                  <a:schemeClr val="accent6">
                    <a:lumMod val="20000"/>
                    <a:lumOff val="80000"/>
                  </a:schemeClr>
                </a:solidFill>
                <a:latin typeface="Monotype Corsiva" panose="03010101010201010101" pitchFamily="66" charset="0"/>
              </a:rPr>
              <a:t>консультация</a:t>
            </a:r>
          </a:p>
        </p:txBody>
      </p:sp>
    </p:spTree>
    <p:extLst>
      <p:ext uri="{BB962C8B-B14F-4D97-AF65-F5344CB8AC3E}">
        <p14:creationId xmlns:p14="http://schemas.microsoft.com/office/powerpoint/2010/main" val="450757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6CE5DA71-E8D0-44A1-B4DA-9056016032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26435" y="490003"/>
            <a:ext cx="8613913" cy="689113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ru-RU" b="1" dirty="0">
                <a:solidFill>
                  <a:schemeClr val="accent3">
                    <a:lumMod val="75000"/>
                  </a:schemeClr>
                </a:solidFill>
                <a:latin typeface="Monotype Corsiva" panose="03010101010201010101" pitchFamily="66" charset="0"/>
              </a:rPr>
              <a:t>Компьютер обладает рядом преимуществ</a:t>
            </a:r>
            <a:r>
              <a:rPr lang="ru-RU" dirty="0">
                <a:solidFill>
                  <a:schemeClr val="accent3">
                    <a:lumMod val="75000"/>
                  </a:schemeClr>
                </a:solidFill>
                <a:latin typeface="Monotype Corsiva" panose="03010101010201010101" pitchFamily="66" charset="0"/>
              </a:rPr>
              <a:t>:</a:t>
            </a:r>
            <a:br>
              <a:rPr lang="ru-RU" dirty="0">
                <a:solidFill>
                  <a:schemeClr val="accent3">
                    <a:lumMod val="75000"/>
                  </a:schemeClr>
                </a:solidFill>
                <a:latin typeface="Monotype Corsiva" panose="03010101010201010101" pitchFamily="66" charset="0"/>
              </a:rPr>
            </a:br>
            <a:endParaRPr lang="ru-RU" dirty="0">
              <a:solidFill>
                <a:schemeClr val="accent3">
                  <a:lumMod val="75000"/>
                </a:schemeClr>
              </a:solidFill>
              <a:latin typeface="Monotype Corsiva" panose="03010101010201010101" pitchFamily="66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E1A743A2-B92C-4004-AC2F-A3C5B553E4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9843" y="1483591"/>
            <a:ext cx="10747514" cy="5089487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 fontScale="92500"/>
          </a:bodyPr>
          <a:lstStyle/>
          <a:p>
            <a:pPr marL="0" lvl="0" indent="0">
              <a:buNone/>
            </a:pPr>
            <a:r>
              <a:rPr lang="ru-RU" sz="2800" dirty="0">
                <a:solidFill>
                  <a:schemeClr val="accent3">
                    <a:lumMod val="75000"/>
                  </a:schemeClr>
                </a:solidFill>
                <a:latin typeface="Monotype Corsiva" panose="03010101010201010101" pitchFamily="66" charset="0"/>
              </a:rPr>
              <a:t>-	</a:t>
            </a:r>
            <a:r>
              <a:rPr lang="ru-RU" sz="3200" dirty="0">
                <a:solidFill>
                  <a:schemeClr val="accent3">
                    <a:lumMod val="75000"/>
                  </a:schemeClr>
                </a:solidFill>
                <a:latin typeface="Monotype Corsiva" panose="03010101010201010101" pitchFamily="66" charset="0"/>
              </a:rPr>
              <a:t>Информация на экране компьютера в игровой форме вызывает у детей огромный интерес;</a:t>
            </a:r>
          </a:p>
          <a:p>
            <a:pPr marL="0" lvl="0" indent="0">
              <a:buNone/>
            </a:pPr>
            <a:r>
              <a:rPr lang="ru-RU" sz="3200" dirty="0">
                <a:solidFill>
                  <a:schemeClr val="accent3">
                    <a:lumMod val="75000"/>
                  </a:schemeClr>
                </a:solidFill>
                <a:latin typeface="Monotype Corsiva" panose="03010101010201010101" pitchFamily="66" charset="0"/>
              </a:rPr>
              <a:t>-	несет в себе образный тип информации, понятный дошкольникам;</a:t>
            </a:r>
          </a:p>
          <a:p>
            <a:pPr marL="0" lvl="0" indent="0">
              <a:buNone/>
            </a:pPr>
            <a:r>
              <a:rPr lang="ru-RU" sz="3200" dirty="0">
                <a:solidFill>
                  <a:schemeClr val="accent3">
                    <a:lumMod val="75000"/>
                  </a:schemeClr>
                </a:solidFill>
                <a:latin typeface="Monotype Corsiva" panose="03010101010201010101" pitchFamily="66" charset="0"/>
              </a:rPr>
              <a:t>-	движения, звук, мультипликация надолго привлекает внимание;</a:t>
            </a:r>
          </a:p>
          <a:p>
            <a:pPr marL="0" lvl="0" indent="0">
              <a:buNone/>
            </a:pPr>
            <a:r>
              <a:rPr lang="ru-RU" sz="3200" dirty="0">
                <a:solidFill>
                  <a:schemeClr val="accent3">
                    <a:lumMod val="75000"/>
                  </a:schemeClr>
                </a:solidFill>
                <a:latin typeface="Monotype Corsiva" panose="03010101010201010101" pitchFamily="66" charset="0"/>
              </a:rPr>
              <a:t>-	проблемные задачи, поощрение ребенка при их правильном решении самим компьютером являются стимулом познавательной активности детей;</a:t>
            </a:r>
          </a:p>
          <a:p>
            <a:pPr marL="0" lvl="0" indent="0">
              <a:buNone/>
            </a:pPr>
            <a:r>
              <a:rPr lang="ru-RU" sz="3200" dirty="0">
                <a:solidFill>
                  <a:schemeClr val="accent3">
                    <a:lumMod val="75000"/>
                  </a:schemeClr>
                </a:solidFill>
                <a:latin typeface="Monotype Corsiva" panose="03010101010201010101" pitchFamily="66" charset="0"/>
              </a:rPr>
              <a:t>-	позволяет моделировать такие жизненные ситуации, которые нельзя увидеть в повседневной жизни, неожиданные и необычные эффекты);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497406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="" xmlns:a16="http://schemas.microsoft.com/office/drawing/2014/main" id="{D8DD71E2-5B60-4C15-A58A-FCE6EECA5926}"/>
              </a:ext>
            </a:extLst>
          </p:cNvPr>
          <p:cNvSpPr/>
          <p:nvPr/>
        </p:nvSpPr>
        <p:spPr>
          <a:xfrm>
            <a:off x="1060173" y="1331340"/>
            <a:ext cx="10058401" cy="317009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indent="540385">
              <a:spcAft>
                <a:spcPts val="0"/>
              </a:spcAft>
            </a:pPr>
            <a:r>
              <a:rPr lang="ru-RU" sz="4000" dirty="0">
                <a:solidFill>
                  <a:schemeClr val="accent3">
                    <a:lumMod val="75000"/>
                  </a:schemeClr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Таким образом, можно с уверенностью сказать, что компьютер является эффективным техническим средством, при помощи которого можно значительно разнообразить воспитательно – образовательную деятельность в ДОУ</a:t>
            </a:r>
            <a:endParaRPr lang="ru-RU" sz="4000" dirty="0">
              <a:solidFill>
                <a:schemeClr val="accent3">
                  <a:lumMod val="75000"/>
                </a:schemeClr>
              </a:solidFill>
              <a:latin typeface="Monotype Corsiva" panose="03010101010201010101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00106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="" xmlns:a16="http://schemas.microsoft.com/office/drawing/2014/main" id="{FFA39AEA-412D-4577-AA80-C94825E53216}"/>
              </a:ext>
            </a:extLst>
          </p:cNvPr>
          <p:cNvSpPr/>
          <p:nvPr/>
        </p:nvSpPr>
        <p:spPr>
          <a:xfrm>
            <a:off x="291547" y="298658"/>
            <a:ext cx="10270436" cy="67710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indent="540385">
              <a:spcAft>
                <a:spcPts val="0"/>
              </a:spcAft>
            </a:pPr>
            <a:r>
              <a:rPr lang="ru-RU" sz="3800" dirty="0">
                <a:solidFill>
                  <a:schemeClr val="accent3">
                    <a:lumMod val="75000"/>
                  </a:schemeClr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Проведение занятий </a:t>
            </a:r>
            <a:r>
              <a:rPr lang="ru-RU" sz="3800" b="1" dirty="0">
                <a:solidFill>
                  <a:schemeClr val="accent3">
                    <a:lumMod val="75000"/>
                  </a:schemeClr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 мультимедийной поддержкой</a:t>
            </a:r>
            <a:endParaRPr lang="ru-RU" sz="3800" dirty="0">
              <a:solidFill>
                <a:schemeClr val="accent3">
                  <a:lumMod val="75000"/>
                </a:schemeClr>
              </a:solidFill>
              <a:latin typeface="Monotype Corsiva" panose="03010101010201010101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="" xmlns:a16="http://schemas.microsoft.com/office/drawing/2014/main" id="{11969D31-DBB1-4956-A5CE-1F0CB3D7C87C}"/>
              </a:ext>
            </a:extLst>
          </p:cNvPr>
          <p:cNvPicPr/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1534765" y="1113183"/>
            <a:ext cx="9477791" cy="4961489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1480950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="" xmlns:a16="http://schemas.microsoft.com/office/drawing/2014/main" id="{B0A7EEB3-9482-4F08-8359-7E680F801202}"/>
              </a:ext>
            </a:extLst>
          </p:cNvPr>
          <p:cNvSpPr/>
          <p:nvPr/>
        </p:nvSpPr>
        <p:spPr>
          <a:xfrm>
            <a:off x="371061" y="264031"/>
            <a:ext cx="10349948" cy="632993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marL="457200" indent="-540385">
              <a:spcAft>
                <a:spcPts val="750"/>
              </a:spcAft>
            </a:pPr>
            <a:r>
              <a:rPr lang="ru-RU" sz="3200" b="1" dirty="0">
                <a:solidFill>
                  <a:schemeClr val="accent3">
                    <a:lumMod val="75000"/>
                  </a:schemeClr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Применение компьютерных слайдовых презентаций в процессе обучения детей имеет следующие достоинства</a:t>
            </a:r>
            <a:r>
              <a:rPr lang="ru-RU" sz="3200" dirty="0">
                <a:solidFill>
                  <a:schemeClr val="accent3">
                    <a:lumMod val="75000"/>
                  </a:schemeClr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3200" dirty="0">
              <a:solidFill>
                <a:schemeClr val="accent3">
                  <a:lumMod val="75000"/>
                </a:schemeClr>
              </a:solidFill>
              <a:latin typeface="Monotype Corsiva" panose="03010101010201010101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spcAft>
                <a:spcPts val="750"/>
              </a:spcAft>
            </a:pPr>
            <a:r>
              <a:rPr lang="ru-RU" sz="2800" dirty="0">
                <a:solidFill>
                  <a:schemeClr val="accent3">
                    <a:lumMod val="75000"/>
                  </a:schemeClr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-	 Осуществление </a:t>
            </a:r>
            <a:r>
              <a:rPr lang="ru-RU" sz="2800" dirty="0" err="1">
                <a:solidFill>
                  <a:schemeClr val="accent3">
                    <a:lumMod val="75000"/>
                  </a:schemeClr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полисенсорного</a:t>
            </a:r>
            <a:r>
              <a:rPr lang="ru-RU" sz="2800" dirty="0">
                <a:solidFill>
                  <a:schemeClr val="accent3">
                    <a:lumMod val="75000"/>
                  </a:schemeClr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восприятия материала</a:t>
            </a:r>
            <a:endParaRPr lang="ru-RU" sz="2800" dirty="0">
              <a:solidFill>
                <a:schemeClr val="accent3">
                  <a:lumMod val="75000"/>
                </a:schemeClr>
              </a:solidFill>
              <a:latin typeface="Monotype Corsiva" panose="03010101010201010101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spcAft>
                <a:spcPts val="750"/>
              </a:spcAft>
            </a:pPr>
            <a:r>
              <a:rPr lang="ru-RU" sz="2800" dirty="0">
                <a:solidFill>
                  <a:schemeClr val="accent3">
                    <a:lumMod val="75000"/>
                  </a:schemeClr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-	 Возможность демонстрации различных объектов с помощью мультимедийного проектора и проекционного экрана в многократно увеличенном виде;</a:t>
            </a:r>
            <a:endParaRPr lang="ru-RU" sz="2800" dirty="0">
              <a:solidFill>
                <a:schemeClr val="accent3">
                  <a:lumMod val="75000"/>
                </a:schemeClr>
              </a:solidFill>
              <a:latin typeface="Monotype Corsiva" panose="03010101010201010101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spcAft>
                <a:spcPts val="750"/>
              </a:spcAft>
            </a:pPr>
            <a:r>
              <a:rPr lang="ru-RU" sz="2800" dirty="0">
                <a:solidFill>
                  <a:schemeClr val="accent3">
                    <a:lumMod val="75000"/>
                  </a:schemeClr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-	 Объединение аудио-, видео – и анимационных эффектов в единую презентацию способствует компенсации объема информации, получаемого детьми из учебной литературы;</a:t>
            </a:r>
            <a:endParaRPr lang="ru-RU" sz="2800" dirty="0">
              <a:solidFill>
                <a:schemeClr val="accent3">
                  <a:lumMod val="75000"/>
                </a:schemeClr>
              </a:solidFill>
              <a:latin typeface="Monotype Corsiva" panose="03010101010201010101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spcAft>
                <a:spcPts val="750"/>
              </a:spcAft>
            </a:pPr>
            <a:r>
              <a:rPr lang="ru-RU" sz="2800" dirty="0">
                <a:solidFill>
                  <a:schemeClr val="accent3">
                    <a:lumMod val="75000"/>
                  </a:schemeClr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	Возможность демонстрации объектов более доступных для восприятия сохранной сенсорной системе;</a:t>
            </a:r>
            <a:endParaRPr lang="ru-RU" sz="2800" dirty="0">
              <a:solidFill>
                <a:schemeClr val="accent3">
                  <a:lumMod val="75000"/>
                </a:schemeClr>
              </a:solidFill>
              <a:latin typeface="Monotype Corsiva" panose="03010101010201010101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2800" dirty="0">
                <a:solidFill>
                  <a:schemeClr val="accent3">
                    <a:lumMod val="75000"/>
                  </a:schemeClr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- 	Активизация зрительных функций, глазомерных возможностей ребенка;</a:t>
            </a:r>
            <a:endParaRPr lang="ru-RU" sz="2800" dirty="0">
              <a:latin typeface="Monotype Corsiva" panose="030101010102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851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="" xmlns:a16="http://schemas.microsoft.com/office/drawing/2014/main" id="{219884C2-F647-41E9-B500-97C8C40B138A}"/>
              </a:ext>
            </a:extLst>
          </p:cNvPr>
          <p:cNvSpPr/>
          <p:nvPr/>
        </p:nvSpPr>
        <p:spPr>
          <a:xfrm>
            <a:off x="2214096" y="315603"/>
            <a:ext cx="7611379" cy="132343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r>
              <a:rPr lang="ru-RU" sz="4000" b="1" dirty="0">
                <a:solidFill>
                  <a:schemeClr val="accent3">
                    <a:lumMod val="75000"/>
                  </a:schemeClr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Занятия с компьютерной поддержкой</a:t>
            </a:r>
          </a:p>
          <a:p>
            <a:r>
              <a:rPr lang="ru-RU" sz="4000" b="1" dirty="0">
                <a:solidFill>
                  <a:schemeClr val="accent3">
                    <a:lumMod val="75000"/>
                  </a:schemeClr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</a:t>
            </a:r>
            <a:endParaRPr lang="ru-RU" sz="4000" dirty="0">
              <a:solidFill>
                <a:schemeClr val="accent3">
                  <a:lumMod val="75000"/>
                </a:schemeClr>
              </a:solidFill>
              <a:latin typeface="Monotype Corsiva" panose="03010101010201010101" pitchFamily="66" charset="0"/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="" xmlns:a16="http://schemas.microsoft.com/office/drawing/2014/main" id="{6DECCD40-6F26-4C88-9F55-958EC7206A94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214096" y="960719"/>
            <a:ext cx="7611379" cy="55816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391784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="" xmlns:a16="http://schemas.microsoft.com/office/drawing/2014/main" id="{8253C879-9255-4895-A20E-0FDA7EEE7C6A}"/>
              </a:ext>
            </a:extLst>
          </p:cNvPr>
          <p:cNvSpPr/>
          <p:nvPr/>
        </p:nvSpPr>
        <p:spPr>
          <a:xfrm>
            <a:off x="828261" y="435745"/>
            <a:ext cx="9574696" cy="618630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ru-RU" sz="3600" b="1" dirty="0">
                <a:solidFill>
                  <a:schemeClr val="accent3">
                    <a:lumMod val="75000"/>
                  </a:schemeClr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Существует несколько видов обучающих программ для детей дошкольного возраста</a:t>
            </a:r>
            <a:r>
              <a:rPr lang="ru-RU" sz="3600" dirty="0">
                <a:solidFill>
                  <a:schemeClr val="accent3">
                    <a:lumMod val="75000"/>
                  </a:schemeClr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/>
            </a:r>
            <a:br>
              <a:rPr lang="ru-RU" sz="3600" dirty="0">
                <a:solidFill>
                  <a:schemeClr val="accent3">
                    <a:lumMod val="75000"/>
                  </a:schemeClr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</a:br>
            <a:r>
              <a:rPr lang="ru-RU" sz="3600" dirty="0">
                <a:solidFill>
                  <a:schemeClr val="accent3">
                    <a:lumMod val="75000"/>
                  </a:schemeClr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-	 Игры для развития памяти, воображения, мышления и др.</a:t>
            </a:r>
            <a:br>
              <a:rPr lang="ru-RU" sz="3600" dirty="0">
                <a:solidFill>
                  <a:schemeClr val="accent3">
                    <a:lumMod val="75000"/>
                  </a:schemeClr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</a:br>
            <a:r>
              <a:rPr lang="ru-RU" sz="3600" dirty="0">
                <a:solidFill>
                  <a:schemeClr val="accent3">
                    <a:lumMod val="75000"/>
                  </a:schemeClr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-	"Говорящие" словари иностранных языков с хорошей анимацией.</a:t>
            </a:r>
            <a:br>
              <a:rPr lang="ru-RU" sz="3600" dirty="0">
                <a:solidFill>
                  <a:schemeClr val="accent3">
                    <a:lumMod val="75000"/>
                  </a:schemeClr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</a:br>
            <a:r>
              <a:rPr lang="ru-RU" sz="3600" dirty="0">
                <a:solidFill>
                  <a:schemeClr val="accent3">
                    <a:lumMod val="75000"/>
                  </a:schemeClr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- АРТ-студии, простейшие графические редакторы с библиотеками рисунков.</a:t>
            </a:r>
            <a:br>
              <a:rPr lang="ru-RU" sz="3600" dirty="0">
                <a:solidFill>
                  <a:schemeClr val="accent3">
                    <a:lumMod val="75000"/>
                  </a:schemeClr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</a:br>
            <a:r>
              <a:rPr lang="ru-RU" sz="3600" dirty="0">
                <a:solidFill>
                  <a:schemeClr val="accent3">
                    <a:lumMod val="75000"/>
                  </a:schemeClr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- Игры-путешествия, "бродилки".</a:t>
            </a:r>
            <a:br>
              <a:rPr lang="ru-RU" sz="3600" dirty="0">
                <a:solidFill>
                  <a:schemeClr val="accent3">
                    <a:lumMod val="75000"/>
                  </a:schemeClr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</a:br>
            <a:r>
              <a:rPr lang="ru-RU" sz="3600" dirty="0">
                <a:solidFill>
                  <a:schemeClr val="accent3">
                    <a:lumMod val="75000"/>
                  </a:schemeClr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-  Простейшие программы по обучение чтению, математике и др.</a:t>
            </a:r>
            <a:endParaRPr lang="ru-RU" sz="3600" dirty="0">
              <a:solidFill>
                <a:schemeClr val="accent3">
                  <a:lumMod val="75000"/>
                </a:schemeClr>
              </a:solidFill>
              <a:latin typeface="Monotype Corsiva" panose="030101010102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876198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="" xmlns:a16="http://schemas.microsoft.com/office/drawing/2014/main" id="{207A4D5F-822D-49C2-AC76-535AAA9E98D9}"/>
              </a:ext>
            </a:extLst>
          </p:cNvPr>
          <p:cNvSpPr/>
          <p:nvPr/>
        </p:nvSpPr>
        <p:spPr>
          <a:xfrm>
            <a:off x="689114" y="1106151"/>
            <a:ext cx="10190921" cy="501675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sz="4000" b="1" dirty="0">
                <a:solidFill>
                  <a:schemeClr val="accent3">
                    <a:lumMod val="75000"/>
                  </a:schemeClr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Среди развивающих игр можно выделить </a:t>
            </a:r>
          </a:p>
          <a:p>
            <a:pPr lvl="0">
              <a:spcAft>
                <a:spcPts val="0"/>
              </a:spcAft>
            </a:pPr>
            <a:r>
              <a:rPr lang="ru-RU" sz="2800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	</a:t>
            </a:r>
            <a:r>
              <a:rPr lang="ru-RU" sz="4000" dirty="0">
                <a:solidFill>
                  <a:schemeClr val="accent3">
                    <a:lumMod val="75000"/>
                  </a:schemeClr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игры на развитие математических представлений</a:t>
            </a:r>
          </a:p>
          <a:p>
            <a:pPr lvl="0">
              <a:spcAft>
                <a:spcPts val="0"/>
              </a:spcAft>
            </a:pPr>
            <a:r>
              <a:rPr lang="ru-RU" sz="4000" dirty="0">
                <a:solidFill>
                  <a:schemeClr val="accent3">
                    <a:lumMod val="75000"/>
                  </a:schemeClr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-	игры на развитие фонематического слуха и обучения чтению  </a:t>
            </a:r>
          </a:p>
          <a:p>
            <a:pPr lvl="0">
              <a:spcAft>
                <a:spcPts val="0"/>
              </a:spcAft>
            </a:pPr>
            <a:r>
              <a:rPr lang="ru-RU" sz="4000" dirty="0">
                <a:solidFill>
                  <a:schemeClr val="accent3">
                    <a:lumMod val="75000"/>
                  </a:schemeClr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-	игры для музыкального развития </a:t>
            </a:r>
          </a:p>
          <a:p>
            <a:pPr lvl="0">
              <a:spcAft>
                <a:spcPts val="0"/>
              </a:spcAft>
            </a:pPr>
            <a:r>
              <a:rPr lang="ru-RU" sz="4000" dirty="0">
                <a:solidFill>
                  <a:schemeClr val="accent3">
                    <a:lumMod val="75000"/>
                  </a:schemeClr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-	игры  для художественно-творческого развития детей </a:t>
            </a:r>
            <a:endParaRPr lang="ru-RU" sz="4000" dirty="0">
              <a:solidFill>
                <a:schemeClr val="accent3">
                  <a:lumMod val="75000"/>
                </a:schemeClr>
              </a:solidFill>
              <a:effectLst/>
              <a:latin typeface="Monotype Corsiva" panose="03010101010201010101" pitchFamily="66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808829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="" xmlns:a16="http://schemas.microsoft.com/office/drawing/2014/main" id="{B0A139B2-FC57-40ED-84EE-A293B8F4573A}"/>
              </a:ext>
            </a:extLst>
          </p:cNvPr>
          <p:cNvSpPr/>
          <p:nvPr/>
        </p:nvSpPr>
        <p:spPr>
          <a:xfrm>
            <a:off x="1478399" y="598387"/>
            <a:ext cx="9235201" cy="347787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ru-RU" sz="4000" b="1" dirty="0">
                <a:solidFill>
                  <a:schemeClr val="accent3">
                    <a:lumMod val="75000"/>
                  </a:schemeClr>
                </a:solidFill>
                <a:latin typeface="Monotype Corsiva" panose="03010101010201010101" pitchFamily="66" charset="0"/>
                <a:ea typeface="Calibri" panose="020F0502020204030204" pitchFamily="34" charset="0"/>
              </a:rPr>
              <a:t>Диагностического занятия </a:t>
            </a:r>
          </a:p>
          <a:p>
            <a:r>
              <a:rPr lang="ru-RU" sz="2800" dirty="0">
                <a:solidFill>
                  <a:schemeClr val="accent3">
                    <a:lumMod val="75000"/>
                  </a:schemeClr>
                </a:solidFill>
                <a:latin typeface="Monotype Corsiva" panose="03010101010201010101" pitchFamily="66" charset="0"/>
              </a:rPr>
              <a:t>Использование специальным компьютерных программ позволит не только облегчить труд педагога и уменьшить временные затраты (использовать несколько компьютеров одновременно), но и позволит сохранять результаты диагностики, рассматривая их в динамике</a:t>
            </a:r>
            <a:endParaRPr lang="ru-RU" sz="2800" b="1" dirty="0">
              <a:solidFill>
                <a:schemeClr val="accent3">
                  <a:lumMod val="75000"/>
                </a:schemeClr>
              </a:solidFill>
              <a:latin typeface="Monotype Corsiva" panose="03010101010201010101" pitchFamily="66" charset="0"/>
              <a:ea typeface="Calibri" panose="020F0502020204030204" pitchFamily="34" charset="0"/>
            </a:endParaRPr>
          </a:p>
          <a:p>
            <a:endParaRPr lang="ru-RU" sz="4000" b="1" dirty="0">
              <a:solidFill>
                <a:schemeClr val="accent3">
                  <a:lumMod val="75000"/>
                </a:schemeClr>
              </a:solidFill>
              <a:latin typeface="Monotype Corsiva" panose="03010101010201010101" pitchFamily="66" charset="0"/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="" xmlns:a16="http://schemas.microsoft.com/office/drawing/2014/main" id="{0FDC9B21-639A-40D7-A47D-AC648EF086B4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091309" y="3216964"/>
            <a:ext cx="4622291" cy="3466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342273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="" xmlns:a16="http://schemas.microsoft.com/office/drawing/2014/main" id="{007C4FC3-A485-4605-86FD-E81A7B4308C7}"/>
              </a:ext>
            </a:extLst>
          </p:cNvPr>
          <p:cNvSpPr/>
          <p:nvPr/>
        </p:nvSpPr>
        <p:spPr>
          <a:xfrm>
            <a:off x="1086678" y="197346"/>
            <a:ext cx="9872870" cy="600164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indent="-630555">
              <a:spcAft>
                <a:spcPts val="0"/>
              </a:spcAft>
            </a:pPr>
            <a:r>
              <a:rPr lang="ru-RU" sz="3200" b="1" dirty="0">
                <a:solidFill>
                  <a:schemeClr val="accent3">
                    <a:lumMod val="75000"/>
                  </a:schemeClr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 всех неизменных плюсах использования ИКТ в дошкольном образовании есть проблемы:</a:t>
            </a:r>
            <a:br>
              <a:rPr lang="ru-RU" sz="3200" b="1" dirty="0">
                <a:solidFill>
                  <a:schemeClr val="accent3">
                    <a:lumMod val="75000"/>
                  </a:schemeClr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>
                <a:solidFill>
                  <a:schemeClr val="accent3">
                    <a:lumMod val="75000"/>
                  </a:schemeClr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 </a:t>
            </a:r>
            <a:r>
              <a:rPr lang="ru-RU" sz="3200" b="1" u="sng" dirty="0">
                <a:solidFill>
                  <a:schemeClr val="accent3">
                    <a:lumMod val="75000"/>
                  </a:schemeClr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Материальная база ДОУ</a:t>
            </a:r>
            <a:r>
              <a:rPr lang="ru-RU" sz="3200" b="1" dirty="0">
                <a:solidFill>
                  <a:schemeClr val="accent3">
                    <a:lumMod val="75000"/>
                  </a:schemeClr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 </a:t>
            </a:r>
            <a:r>
              <a:rPr lang="ru-RU" sz="3200" dirty="0">
                <a:solidFill>
                  <a:schemeClr val="accent3">
                    <a:lumMod val="75000"/>
                  </a:schemeClr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 во всех группах имеются ПК, проектор, колонки, экран или мобильный класс. Имеющиеся компьютеры обладают недостаточной мощностью, что затрудняет использование мультимедийного оборудования  </a:t>
            </a:r>
            <a:endParaRPr lang="ru-RU" sz="3200" dirty="0">
              <a:solidFill>
                <a:schemeClr val="accent3">
                  <a:lumMod val="75000"/>
                </a:schemeClr>
              </a:solidFill>
              <a:latin typeface="Monotype Corsiva" panose="03010101010201010101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3200" b="1" dirty="0">
                <a:solidFill>
                  <a:schemeClr val="accent3">
                    <a:lumMod val="75000"/>
                  </a:schemeClr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sz="3200" b="1" u="sng" dirty="0">
                <a:solidFill>
                  <a:schemeClr val="accent3">
                    <a:lumMod val="75000"/>
                  </a:schemeClr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Защита здоровья ребенка. </a:t>
            </a:r>
            <a:r>
              <a:rPr lang="ru-RU" sz="3200" u="sng" dirty="0">
                <a:solidFill>
                  <a:schemeClr val="accent3">
                    <a:lumMod val="75000"/>
                  </a:schemeClr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>
              <a:spcAft>
                <a:spcPts val="0"/>
              </a:spcAft>
            </a:pPr>
            <a:r>
              <a:rPr lang="ru-RU" sz="3200" dirty="0">
                <a:solidFill>
                  <a:schemeClr val="accent3">
                    <a:lumMod val="75000"/>
                  </a:schemeClr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Использование ИКТ в дошкольных учреждениях требует тщательной организации как самих занятий, так и всего режима в целом в соответствии с возрастом детей и требованиями Санитарных правил. </a:t>
            </a:r>
          </a:p>
          <a:p>
            <a:pPr>
              <a:spcAft>
                <a:spcPts val="0"/>
              </a:spcAft>
            </a:pPr>
            <a:r>
              <a:rPr lang="ru-RU" sz="3200" b="1" dirty="0">
                <a:solidFill>
                  <a:schemeClr val="accent3">
                    <a:lumMod val="75000"/>
                  </a:schemeClr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- Недостаточная ИКТ – компетентность педагога. </a:t>
            </a:r>
            <a:r>
              <a:rPr lang="ru-RU" sz="3200" dirty="0">
                <a:solidFill>
                  <a:schemeClr val="accent3">
                    <a:lumMod val="75000"/>
                  </a:schemeClr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3200" dirty="0">
              <a:solidFill>
                <a:schemeClr val="accent3">
                  <a:lumMod val="75000"/>
                </a:schemeClr>
              </a:solidFill>
              <a:latin typeface="Monotype Corsiva" panose="03010101010201010101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740295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F9CA70CF-0A75-435B-B462-BB944D6597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3336" y="815009"/>
            <a:ext cx="10721009" cy="897868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ru-RU" sz="3200" b="1" dirty="0">
                <a:solidFill>
                  <a:srgbClr val="00B050"/>
                </a:solidFill>
                <a:latin typeface="Monotype Corsiva" panose="03010101010201010101" pitchFamily="66" charset="0"/>
              </a:rPr>
              <a:t>ИКТ компетентность педагогов структурного подразделения</a:t>
            </a:r>
            <a:br>
              <a:rPr lang="ru-RU" sz="3200" b="1" dirty="0">
                <a:solidFill>
                  <a:srgbClr val="00B050"/>
                </a:solidFill>
                <a:latin typeface="Monotype Corsiva" panose="03010101010201010101" pitchFamily="66" charset="0"/>
              </a:rPr>
            </a:br>
            <a:r>
              <a:rPr lang="ru-RU" sz="3200" b="1" dirty="0">
                <a:solidFill>
                  <a:srgbClr val="00B050"/>
                </a:solidFill>
                <a:latin typeface="Monotype Corsiva" panose="03010101010201010101" pitchFamily="66" charset="0"/>
              </a:rPr>
              <a:t>В учреждении работает 11 педагогов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B63ECAE6-770B-4BFF-9F58-43DE412F004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04800" y="2139904"/>
            <a:ext cx="5729041" cy="3903087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>
                <a:solidFill>
                  <a:srgbClr val="00B050"/>
                </a:solidFill>
                <a:latin typeface="Monotype Corsiva" panose="03010101010201010101" pitchFamily="66" charset="0"/>
              </a:rPr>
              <a:t>Используют ИКТ технологии – 100 %</a:t>
            </a:r>
          </a:p>
          <a:p>
            <a:pPr marL="0" indent="0">
              <a:buNone/>
            </a:pPr>
            <a:r>
              <a:rPr lang="ru-RU" sz="2400" dirty="0">
                <a:solidFill>
                  <a:srgbClr val="00B050"/>
                </a:solidFill>
                <a:latin typeface="Monotype Corsiva" panose="03010101010201010101" pitchFamily="66" charset="0"/>
              </a:rPr>
              <a:t>Используют в работе:</a:t>
            </a:r>
          </a:p>
          <a:p>
            <a:pPr marL="0" indent="0">
              <a:buNone/>
            </a:pPr>
            <a:r>
              <a:rPr lang="ru-RU" sz="2400" dirty="0">
                <a:solidFill>
                  <a:srgbClr val="00B050"/>
                </a:solidFill>
                <a:latin typeface="Monotype Corsiva" panose="03010101010201010101" pitchFamily="66" charset="0"/>
              </a:rPr>
              <a:t>Текстовый редактор – 100%</a:t>
            </a:r>
          </a:p>
          <a:p>
            <a:pPr marL="0" indent="0">
              <a:buNone/>
            </a:pPr>
            <a:r>
              <a:rPr lang="ru-RU" sz="2400" dirty="0">
                <a:solidFill>
                  <a:srgbClr val="00B050"/>
                </a:solidFill>
                <a:latin typeface="Monotype Corsiva" panose="03010101010201010101" pitchFamily="66" charset="0"/>
              </a:rPr>
              <a:t>Электронные таблицы – 8 из 11</a:t>
            </a:r>
          </a:p>
          <a:p>
            <a:pPr marL="0" indent="0">
              <a:buNone/>
            </a:pPr>
            <a:r>
              <a:rPr lang="ru-RU" sz="2400" dirty="0">
                <a:solidFill>
                  <a:srgbClr val="00B050"/>
                </a:solidFill>
                <a:latin typeface="Monotype Corsiva" panose="03010101010201010101" pitchFamily="66" charset="0"/>
              </a:rPr>
              <a:t>Мультимедийные презентации – 9 из 11 </a:t>
            </a:r>
          </a:p>
          <a:p>
            <a:pPr marL="0" indent="0">
              <a:buNone/>
            </a:pPr>
            <a:r>
              <a:rPr lang="ru-RU" sz="2400" dirty="0">
                <a:solidFill>
                  <a:srgbClr val="00B050"/>
                </a:solidFill>
                <a:latin typeface="Monotype Corsiva" panose="03010101010201010101" pitchFamily="66" charset="0"/>
              </a:rPr>
              <a:t>мультимедийные диски  - 5 из 11</a:t>
            </a:r>
          </a:p>
          <a:p>
            <a:pPr marL="0" indent="0">
              <a:buNone/>
            </a:pPr>
            <a:r>
              <a:rPr lang="ru-RU" sz="2400" dirty="0">
                <a:solidFill>
                  <a:srgbClr val="00B050"/>
                </a:solidFill>
                <a:latin typeface="Monotype Corsiva" panose="03010101010201010101" pitchFamily="66" charset="0"/>
              </a:rPr>
              <a:t>Специальные программы – 5 из 11</a:t>
            </a:r>
          </a:p>
          <a:p>
            <a:pPr marL="0" indent="0">
              <a:buNone/>
            </a:pPr>
            <a:r>
              <a:rPr lang="ru-RU" sz="2400" dirty="0">
                <a:solidFill>
                  <a:srgbClr val="00B050"/>
                </a:solidFill>
                <a:latin typeface="Monotype Corsiva" panose="03010101010201010101" pitchFamily="66" charset="0"/>
              </a:rPr>
              <a:t>Интернет – 11 из 11</a:t>
            </a:r>
          </a:p>
          <a:p>
            <a:pPr marL="0" indent="0">
              <a:buNone/>
            </a:pPr>
            <a:endParaRPr lang="ru-RU" b="1" dirty="0">
              <a:latin typeface="Monotype Corsiva" panose="03010101010201010101" pitchFamily="66" charset="0"/>
            </a:endParaRPr>
          </a:p>
          <a:p>
            <a:endParaRPr lang="ru-RU" dirty="0"/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41A21D7C-9ECE-4924-A7A9-75B3718565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698974" y="2206164"/>
            <a:ext cx="5188226" cy="3770565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500" i="1" dirty="0">
                <a:solidFill>
                  <a:srgbClr val="00B050"/>
                </a:solidFill>
                <a:latin typeface="Monotype Corsiva" panose="03010101010201010101" pitchFamily="66" charset="0"/>
              </a:rPr>
              <a:t>Используют ИКТ</a:t>
            </a:r>
          </a:p>
          <a:p>
            <a:pPr marL="0" indent="0">
              <a:buNone/>
            </a:pPr>
            <a:r>
              <a:rPr lang="ru-RU" sz="2600" i="1" dirty="0">
                <a:solidFill>
                  <a:srgbClr val="00B050"/>
                </a:solidFill>
                <a:latin typeface="Monotype Corsiva" panose="03010101010201010101" pitchFamily="66" charset="0"/>
              </a:rPr>
              <a:t>Ежедневно – 11 из 11</a:t>
            </a:r>
          </a:p>
          <a:p>
            <a:pPr marL="0" indent="0">
              <a:buNone/>
            </a:pPr>
            <a:r>
              <a:rPr lang="ru-RU" sz="2600" i="1" dirty="0">
                <a:solidFill>
                  <a:srgbClr val="00B050"/>
                </a:solidFill>
                <a:latin typeface="Monotype Corsiva" panose="03010101010201010101" pitchFamily="66" charset="0"/>
              </a:rPr>
              <a:t>1 раз в неделю -1 из 11</a:t>
            </a:r>
          </a:p>
          <a:p>
            <a:pPr marL="0" indent="0">
              <a:buNone/>
            </a:pPr>
            <a:r>
              <a:rPr lang="ru-RU" sz="3000" i="1" dirty="0">
                <a:solidFill>
                  <a:srgbClr val="00B050"/>
                </a:solidFill>
                <a:latin typeface="Monotype Corsiva" panose="03010101010201010101" pitchFamily="66" charset="0"/>
              </a:rPr>
              <a:t>Используют ИКТ технологии</a:t>
            </a:r>
          </a:p>
          <a:p>
            <a:pPr marL="0" indent="0">
              <a:buNone/>
            </a:pPr>
            <a:r>
              <a:rPr lang="ru-RU" sz="2600" i="1" dirty="0">
                <a:solidFill>
                  <a:srgbClr val="00B050"/>
                </a:solidFill>
                <a:latin typeface="Monotype Corsiva" panose="03010101010201010101" pitchFamily="66" charset="0"/>
              </a:rPr>
              <a:t>На занятии – 10 из 11</a:t>
            </a:r>
          </a:p>
          <a:p>
            <a:pPr marL="0" indent="0">
              <a:buNone/>
            </a:pPr>
            <a:r>
              <a:rPr lang="ru-RU" sz="2600" i="1" dirty="0">
                <a:solidFill>
                  <a:srgbClr val="00B050"/>
                </a:solidFill>
                <a:latin typeface="Monotype Corsiva" panose="03010101010201010101" pitchFamily="66" charset="0"/>
              </a:rPr>
              <a:t>При подготовке к занятию - все</a:t>
            </a:r>
          </a:p>
          <a:p>
            <a:pPr marL="0" indent="0">
              <a:buNone/>
            </a:pPr>
            <a:r>
              <a:rPr lang="ru-RU" sz="2600" i="1" dirty="0">
                <a:solidFill>
                  <a:srgbClr val="00B050"/>
                </a:solidFill>
                <a:latin typeface="Monotype Corsiva" panose="03010101010201010101" pitchFamily="66" charset="0"/>
              </a:rPr>
              <a:t>Для самообразования - все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003978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D9234A41-6BAD-402A-B221-95BB86DC815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14312" y="417445"/>
            <a:ext cx="10097027" cy="4154556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algn="l"/>
            <a:r>
              <a:rPr lang="ru-RU" sz="4800" dirty="0">
                <a:solidFill>
                  <a:schemeClr val="accent3">
                    <a:lumMod val="75000"/>
                  </a:schemeClr>
                </a:solidFill>
                <a:latin typeface="Monotype Corsiva" panose="03010101010201010101" pitchFamily="66" charset="0"/>
              </a:rPr>
              <a:t>Повысить компетентность педагогов по вопросу использования современных информационных технологий в образовательном процессе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47FB565A-E1F2-4BCE-A575-D475A018C9F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43271" y="417444"/>
            <a:ext cx="5704726" cy="1033671"/>
          </a:xfrm>
        </p:spPr>
        <p:txBody>
          <a:bodyPr>
            <a:normAutofit/>
          </a:bodyPr>
          <a:lstStyle/>
          <a:p>
            <a:pPr algn="l"/>
            <a:r>
              <a:rPr lang="ru-RU" sz="5400" b="1" dirty="0">
                <a:solidFill>
                  <a:schemeClr val="accent3">
                    <a:lumMod val="75000"/>
                  </a:schemeClr>
                </a:solidFill>
                <a:latin typeface="Monotype Corsiva" panose="03010101010201010101" pitchFamily="66" charset="0"/>
              </a:rPr>
              <a:t>Цель</a:t>
            </a:r>
            <a:r>
              <a:rPr lang="ru-RU" sz="5400" b="1" dirty="0">
                <a:solidFill>
                  <a:schemeClr val="accent3">
                    <a:lumMod val="75000"/>
                  </a:schemeClr>
                </a:solidFill>
              </a:rPr>
              <a:t>:</a:t>
            </a:r>
            <a:r>
              <a:rPr lang="ru-RU" sz="5400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9662114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="" xmlns:a16="http://schemas.microsoft.com/office/drawing/2014/main" id="{4D86C93D-B923-4ECF-98CA-1B54FC40CD3A}"/>
              </a:ext>
            </a:extLst>
          </p:cNvPr>
          <p:cNvSpPr/>
          <p:nvPr/>
        </p:nvSpPr>
        <p:spPr>
          <a:xfrm>
            <a:off x="1457739" y="612844"/>
            <a:ext cx="9422296" cy="526297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ru-RU" sz="4800" dirty="0">
                <a:solidFill>
                  <a:schemeClr val="accent3">
                    <a:lumMod val="75000"/>
                  </a:schemeClr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Использование средств информационных технологий позволит сделать процесс обучения и развития детей достаточно простым и эффективным, освободит от рутинной ручной работы, откроет новые возможности раннего образования. </a:t>
            </a:r>
            <a:endParaRPr lang="ru-RU" sz="4800" dirty="0">
              <a:solidFill>
                <a:schemeClr val="accent3">
                  <a:lumMod val="75000"/>
                </a:schemeClr>
              </a:solidFill>
              <a:latin typeface="Monotype Corsiva" panose="030101010102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68463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D80DBC80-96BD-470D-9745-D4C118A781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543" y="297522"/>
            <a:ext cx="11516140" cy="511948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ru-RU" sz="2800" b="1" dirty="0">
                <a:solidFill>
                  <a:schemeClr val="accent3">
                    <a:lumMod val="75000"/>
                  </a:schemeClr>
                </a:solidFill>
                <a:latin typeface="Monotype Corsiva" panose="03010101010201010101" pitchFamily="66" charset="0"/>
              </a:rPr>
              <a:t>Анкетирование родителей воспитанников структурного подразделения  </a:t>
            </a:r>
          </a:p>
        </p:txBody>
      </p:sp>
      <p:graphicFrame>
        <p:nvGraphicFramePr>
          <p:cNvPr id="3" name="Диаграмма 2">
            <a:extLst>
              <a:ext uri="{FF2B5EF4-FFF2-40B4-BE49-F238E27FC236}">
                <a16:creationId xmlns="" xmlns:a16="http://schemas.microsoft.com/office/drawing/2014/main" id="{1BCCB0F9-EFC3-4465-B7E7-6E9AC80D51A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75553071"/>
              </p:ext>
            </p:extLst>
          </p:nvPr>
        </p:nvGraphicFramePr>
        <p:xfrm>
          <a:off x="680639" y="974361"/>
          <a:ext cx="10786835" cy="55861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7084478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="" xmlns:a16="http://schemas.microsoft.com/office/drawing/2014/main" id="{40CD5353-354F-41B1-B6CB-77C41BBBCB43}"/>
              </a:ext>
            </a:extLst>
          </p:cNvPr>
          <p:cNvSpPr/>
          <p:nvPr/>
        </p:nvSpPr>
        <p:spPr>
          <a:xfrm>
            <a:off x="868017" y="79365"/>
            <a:ext cx="10661374" cy="66992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indent="540385" algn="just">
              <a:lnSpc>
                <a:spcPts val="1575"/>
              </a:lnSpc>
              <a:spcAft>
                <a:spcPts val="800"/>
              </a:spcAft>
            </a:pPr>
            <a:r>
              <a:rPr lang="ru-RU" sz="1400" b="1" dirty="0">
                <a:solidFill>
                  <a:schemeClr val="accent3">
                    <a:lumMod val="75000"/>
                  </a:schemeClr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Список использованной литературы.</a:t>
            </a:r>
            <a:endParaRPr lang="ru-RU" sz="1400" b="1" dirty="0">
              <a:solidFill>
                <a:schemeClr val="accent3">
                  <a:lumMod val="75000"/>
                </a:schemeClr>
              </a:solidFill>
              <a:latin typeface="Monotype Corsiva" panose="03010101010201010101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750"/>
              </a:spcAft>
              <a:buSzPts val="1000"/>
              <a:buFont typeface="+mj-lt"/>
              <a:buAutoNum type="arabicPeriod"/>
              <a:tabLst>
                <a:tab pos="457200" algn="l"/>
              </a:tabLst>
            </a:pPr>
            <a:r>
              <a:rPr lang="ru-RU" sz="1600" b="1" dirty="0" err="1">
                <a:solidFill>
                  <a:schemeClr val="accent3">
                    <a:lumMod val="75000"/>
                  </a:schemeClr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Апатова</a:t>
            </a:r>
            <a:r>
              <a:rPr lang="ru-RU" sz="1600" b="1" dirty="0">
                <a:solidFill>
                  <a:schemeClr val="accent3">
                    <a:lumMod val="75000"/>
                  </a:schemeClr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Н. В. Информационные технологии в школьном образовании. – М., 1994</a:t>
            </a:r>
            <a:endParaRPr lang="ru-RU" sz="1600" b="1" dirty="0">
              <a:solidFill>
                <a:schemeClr val="accent3">
                  <a:lumMod val="75000"/>
                </a:schemeClr>
              </a:solidFill>
              <a:latin typeface="Monotype Corsiva" panose="03010101010201010101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750"/>
              </a:spcAft>
              <a:buSzPts val="1000"/>
              <a:buFont typeface="+mj-lt"/>
              <a:buAutoNum type="arabicPeriod"/>
              <a:tabLst>
                <a:tab pos="457200" algn="l"/>
              </a:tabLst>
            </a:pPr>
            <a:r>
              <a:rPr lang="ru-RU" sz="1600" b="1" dirty="0">
                <a:solidFill>
                  <a:schemeClr val="accent3">
                    <a:lumMod val="75000"/>
                  </a:schemeClr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Безруких М.М., Парамонова Л.А., Слободчиков В.И. и др. </a:t>
            </a:r>
            <a:r>
              <a:rPr lang="ru-RU" sz="1600" b="1" dirty="0" err="1">
                <a:solidFill>
                  <a:schemeClr val="accent3">
                    <a:lumMod val="75000"/>
                  </a:schemeClr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Предшкольное</a:t>
            </a:r>
            <a:r>
              <a:rPr lang="ru-RU" sz="1600" b="1" dirty="0">
                <a:solidFill>
                  <a:schemeClr val="accent3">
                    <a:lumMod val="75000"/>
                  </a:schemeClr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обучение: «плюсы» и «минусы»//Начальное образование-2006.-№3.-С.9-11.</a:t>
            </a:r>
          </a:p>
          <a:p>
            <a:pPr marL="342900" lvl="0" indent="-342900">
              <a:spcAft>
                <a:spcPts val="750"/>
              </a:spcAft>
              <a:buSzPts val="1000"/>
              <a:buFont typeface="+mj-lt"/>
              <a:buAutoNum type="arabicPeriod"/>
              <a:tabLst>
                <a:tab pos="457200" algn="l"/>
              </a:tabLst>
            </a:pPr>
            <a:r>
              <a:rPr lang="ru-RU" sz="1600" b="1" dirty="0" err="1">
                <a:solidFill>
                  <a:schemeClr val="accent3">
                    <a:lumMod val="75000"/>
                  </a:schemeClr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Горвиц</a:t>
            </a:r>
            <a:r>
              <a:rPr lang="ru-RU" sz="1600" b="1" dirty="0">
                <a:solidFill>
                  <a:schemeClr val="accent3">
                    <a:lumMod val="75000"/>
                  </a:schemeClr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Ю., </a:t>
            </a:r>
            <a:r>
              <a:rPr lang="ru-RU" sz="1600" b="1" dirty="0" err="1">
                <a:solidFill>
                  <a:schemeClr val="accent3">
                    <a:lumMod val="75000"/>
                  </a:schemeClr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Поздняк</a:t>
            </a:r>
            <a:r>
              <a:rPr lang="ru-RU" sz="1600" b="1" dirty="0">
                <a:solidFill>
                  <a:schemeClr val="accent3">
                    <a:lumMod val="75000"/>
                  </a:schemeClr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Л. Кому работать с компьютером в детском саду. Дошкольное воспитание, 1991г., № 5</a:t>
            </a:r>
            <a:endParaRPr lang="ru-RU" sz="1600" b="1" dirty="0">
              <a:solidFill>
                <a:schemeClr val="accent3">
                  <a:lumMod val="75000"/>
                </a:schemeClr>
              </a:solidFill>
              <a:latin typeface="Monotype Corsiva" panose="03010101010201010101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750"/>
              </a:spcAft>
              <a:buSzPts val="1000"/>
              <a:buFont typeface="+mj-lt"/>
              <a:buAutoNum type="arabicPeriod"/>
              <a:tabLst>
                <a:tab pos="457200" algn="l"/>
              </a:tabLst>
            </a:pPr>
            <a:r>
              <a:rPr lang="ru-RU" sz="1600" b="1" dirty="0" err="1">
                <a:solidFill>
                  <a:schemeClr val="accent3">
                    <a:lumMod val="75000"/>
                  </a:schemeClr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Езопова</a:t>
            </a:r>
            <a:r>
              <a:rPr lang="ru-RU" sz="1600" b="1" dirty="0">
                <a:solidFill>
                  <a:schemeClr val="accent3">
                    <a:lumMod val="75000"/>
                  </a:schemeClr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С.А. </a:t>
            </a:r>
            <a:r>
              <a:rPr lang="ru-RU" sz="1600" b="1" dirty="0" err="1">
                <a:solidFill>
                  <a:schemeClr val="accent3">
                    <a:lumMod val="75000"/>
                  </a:schemeClr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Предшкольное</a:t>
            </a:r>
            <a:r>
              <a:rPr lang="ru-RU" sz="1600" b="1" dirty="0">
                <a:solidFill>
                  <a:schemeClr val="accent3">
                    <a:lumMod val="75000"/>
                  </a:schemeClr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образование, или Образование детей старшего дошкольного возраста: инновации и традиции//Дошкольная педагогика- 2007.-№6.-С.8-10.</a:t>
            </a:r>
          </a:p>
          <a:p>
            <a:pPr marL="342900" lvl="0" indent="-342900">
              <a:spcAft>
                <a:spcPts val="750"/>
              </a:spcAft>
              <a:buSzPts val="1000"/>
              <a:buFont typeface="+mj-lt"/>
              <a:buAutoNum type="arabicPeriod"/>
              <a:tabLst>
                <a:tab pos="457200" algn="l"/>
              </a:tabLst>
            </a:pPr>
            <a:r>
              <a:rPr lang="ru-RU" sz="1600" b="1" dirty="0">
                <a:solidFill>
                  <a:schemeClr val="accent3">
                    <a:lumMod val="75000"/>
                  </a:schemeClr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Захарова И. Г. Информационные технологии в образовании: Учеб. пособие для студ. </a:t>
            </a:r>
            <a:r>
              <a:rPr lang="ru-RU" sz="1600" b="1" dirty="0" err="1">
                <a:solidFill>
                  <a:schemeClr val="accent3">
                    <a:lumMod val="75000"/>
                  </a:schemeClr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высш</a:t>
            </a:r>
            <a:r>
              <a:rPr lang="ru-RU" sz="1600" b="1" dirty="0">
                <a:solidFill>
                  <a:schemeClr val="accent3">
                    <a:lumMod val="75000"/>
                  </a:schemeClr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600" b="1" dirty="0" err="1">
                <a:solidFill>
                  <a:schemeClr val="accent3">
                    <a:lumMod val="75000"/>
                  </a:schemeClr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пед</a:t>
            </a:r>
            <a:r>
              <a:rPr lang="ru-RU" sz="1600" b="1" dirty="0">
                <a:solidFill>
                  <a:schemeClr val="accent3">
                    <a:lumMod val="75000"/>
                  </a:schemeClr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учеб. заведений. – М., 2003</a:t>
            </a:r>
            <a:endParaRPr lang="ru-RU" sz="1600" b="1" dirty="0">
              <a:solidFill>
                <a:schemeClr val="accent3">
                  <a:lumMod val="75000"/>
                </a:schemeClr>
              </a:solidFill>
              <a:latin typeface="Monotype Corsiva" panose="03010101010201010101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SzPts val="1000"/>
              <a:buFont typeface="+mj-lt"/>
              <a:buAutoNum type="arabicPeriod"/>
              <a:tabLst>
                <a:tab pos="457200" algn="l"/>
              </a:tabLst>
            </a:pPr>
            <a:r>
              <a:rPr lang="ru-RU" sz="1600" b="1" dirty="0">
                <a:solidFill>
                  <a:schemeClr val="accent3">
                    <a:lumMod val="75000"/>
                  </a:schemeClr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Зубов А. В. Информационные технологии в лингвистике. – М., 2004</a:t>
            </a:r>
            <a:br>
              <a:rPr lang="ru-RU" sz="1600" b="1" dirty="0">
                <a:solidFill>
                  <a:schemeClr val="accent3">
                    <a:lumMod val="75000"/>
                  </a:schemeClr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dirty="0">
                <a:solidFill>
                  <a:schemeClr val="accent3">
                    <a:lumMod val="75000"/>
                  </a:schemeClr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Использование современных информационных и коммуникационных технологий в учебном процессе: учебно-методическое пособие / Авторы-составители: Д.П. </a:t>
            </a:r>
            <a:r>
              <a:rPr lang="ru-RU" sz="1600" b="1" dirty="0" err="1">
                <a:solidFill>
                  <a:schemeClr val="accent3">
                    <a:lumMod val="75000"/>
                  </a:schemeClr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Тевс</a:t>
            </a:r>
            <a:r>
              <a:rPr lang="ru-RU" sz="1600" b="1" dirty="0">
                <a:solidFill>
                  <a:schemeClr val="accent3">
                    <a:lumMod val="75000"/>
                  </a:schemeClr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В. Н. Подковырова, Е. И. </a:t>
            </a:r>
            <a:r>
              <a:rPr lang="ru-RU" sz="1600" b="1" dirty="0" err="1">
                <a:solidFill>
                  <a:schemeClr val="accent3">
                    <a:lumMod val="75000"/>
                  </a:schemeClr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Апольских</a:t>
            </a:r>
            <a:r>
              <a:rPr lang="ru-RU" sz="1600" b="1" dirty="0">
                <a:solidFill>
                  <a:schemeClr val="accent3">
                    <a:lumMod val="75000"/>
                  </a:schemeClr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М. В, Афонина. – Барнаул: БГПУ, 2006,</a:t>
            </a:r>
            <a:endParaRPr lang="ru-RU" sz="1600" b="1" dirty="0">
              <a:solidFill>
                <a:schemeClr val="accent3">
                  <a:lumMod val="75000"/>
                </a:schemeClr>
              </a:solidFill>
              <a:latin typeface="Monotype Corsiva" panose="03010101010201010101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SzPts val="1000"/>
              <a:buFont typeface="+mj-lt"/>
              <a:buAutoNum type="arabicPeriod"/>
              <a:tabLst>
                <a:tab pos="228600" algn="l"/>
              </a:tabLst>
            </a:pPr>
            <a:r>
              <a:rPr lang="ru-RU" sz="1600" b="1" dirty="0">
                <a:solidFill>
                  <a:schemeClr val="accent3">
                    <a:lumMod val="75000"/>
                  </a:schemeClr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Калинина Т.В. Управление ДОУ. «Новые информационные технологии в дошкольном детстве». М, Сфера, 2008</a:t>
            </a:r>
            <a:endParaRPr lang="ru-RU" sz="1600" b="1" dirty="0">
              <a:solidFill>
                <a:schemeClr val="accent3">
                  <a:lumMod val="75000"/>
                </a:schemeClr>
              </a:solidFill>
              <a:latin typeface="Monotype Corsiva" panose="03010101010201010101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750"/>
              </a:spcAft>
              <a:buSzPts val="1000"/>
              <a:buFont typeface="+mj-lt"/>
              <a:buAutoNum type="arabicPeriod"/>
              <a:tabLst>
                <a:tab pos="228600" algn="l"/>
              </a:tabLst>
            </a:pPr>
            <a:r>
              <a:rPr lang="ru-RU" sz="1600" b="1" dirty="0" err="1">
                <a:solidFill>
                  <a:schemeClr val="accent3">
                    <a:lumMod val="75000"/>
                  </a:schemeClr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Ксензова</a:t>
            </a:r>
            <a:r>
              <a:rPr lang="ru-RU" sz="1600" b="1" dirty="0">
                <a:solidFill>
                  <a:schemeClr val="accent3">
                    <a:lumMod val="75000"/>
                  </a:schemeClr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Г.Ю. Перспективные школьные технологии: </a:t>
            </a:r>
            <a:r>
              <a:rPr lang="ru-RU" sz="1600" b="1" dirty="0" err="1">
                <a:solidFill>
                  <a:schemeClr val="accent3">
                    <a:lumMod val="75000"/>
                  </a:schemeClr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учебно</a:t>
            </a:r>
            <a:r>
              <a:rPr lang="ru-RU" sz="1600" b="1" dirty="0">
                <a:solidFill>
                  <a:schemeClr val="accent3">
                    <a:lumMod val="75000"/>
                  </a:schemeClr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- методическое пособие. - М.: Педагогическое общество России, 2000</a:t>
            </a:r>
            <a:endParaRPr lang="ru-RU" sz="1600" b="1" dirty="0">
              <a:solidFill>
                <a:schemeClr val="accent3">
                  <a:lumMod val="75000"/>
                </a:schemeClr>
              </a:solidFill>
              <a:latin typeface="Monotype Corsiva" panose="03010101010201010101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750"/>
              </a:spcAft>
              <a:buSzPts val="1000"/>
              <a:buFont typeface="+mj-lt"/>
              <a:buAutoNum type="arabicPeriod"/>
              <a:tabLst>
                <a:tab pos="457200" algn="l"/>
              </a:tabLst>
            </a:pPr>
            <a:r>
              <a:rPr lang="ru-RU" sz="1600" b="1" dirty="0">
                <a:solidFill>
                  <a:schemeClr val="accent3">
                    <a:lumMod val="75000"/>
                  </a:schemeClr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Кораблёв А. А. Информационно-телекоммуникационные технологии в образовательном процессе// Школа. – 2006. - №2. – с. 37-39</a:t>
            </a:r>
            <a:endParaRPr lang="ru-RU" sz="1600" b="1" dirty="0">
              <a:solidFill>
                <a:schemeClr val="accent3">
                  <a:lumMod val="75000"/>
                </a:schemeClr>
              </a:solidFill>
              <a:latin typeface="Monotype Corsiva" panose="03010101010201010101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750"/>
              </a:spcAft>
              <a:buSzPts val="1000"/>
              <a:buFont typeface="+mj-lt"/>
              <a:buAutoNum type="arabicPeriod"/>
            </a:pPr>
            <a:r>
              <a:rPr lang="ru-RU" sz="1600" b="1" dirty="0">
                <a:solidFill>
                  <a:schemeClr val="accent3">
                    <a:lumMod val="75000"/>
                  </a:schemeClr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Моторин В. "Воспитательные возможности компьютерных игр". Дошкольное воспитание, 2000г., № 11</a:t>
            </a:r>
            <a:endParaRPr lang="ru-RU" sz="1600" b="1" dirty="0">
              <a:solidFill>
                <a:schemeClr val="accent3">
                  <a:lumMod val="75000"/>
                </a:schemeClr>
              </a:solidFill>
              <a:latin typeface="Monotype Corsiva" panose="03010101010201010101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750"/>
              </a:spcAft>
              <a:buSzPts val="1000"/>
              <a:buFont typeface="+mj-lt"/>
              <a:buAutoNum type="arabicPeriod"/>
            </a:pPr>
            <a:r>
              <a:rPr lang="ru-RU" sz="1600" b="1" dirty="0">
                <a:solidFill>
                  <a:schemeClr val="accent3">
                    <a:lumMod val="75000"/>
                  </a:schemeClr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Новоселова С.Л. Компьютерный мир дошкольника. М.: Новая школа, 1997</a:t>
            </a:r>
            <a:endParaRPr lang="ru-RU" sz="1600" b="1" dirty="0">
              <a:solidFill>
                <a:schemeClr val="accent3">
                  <a:lumMod val="75000"/>
                </a:schemeClr>
              </a:solidFill>
              <a:latin typeface="Monotype Corsiva" panose="03010101010201010101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750"/>
              </a:spcAft>
              <a:buSzPts val="1000"/>
              <a:buFont typeface="+mj-lt"/>
              <a:buAutoNum type="arabicPeriod"/>
              <a:tabLst>
                <a:tab pos="457200" algn="l"/>
              </a:tabLst>
            </a:pPr>
            <a:r>
              <a:rPr lang="ru-RU" sz="1600" b="1" dirty="0">
                <a:solidFill>
                  <a:schemeClr val="accent3">
                    <a:lumMod val="75000"/>
                  </a:schemeClr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Роберт И.В. Современные информационные технологии в образовании: дидактические проблемы, перспективы использования. – М.: Школа-Пресс, 1994.- 204 с.</a:t>
            </a:r>
            <a:endParaRPr lang="ru-RU" sz="1600" b="1" dirty="0">
              <a:solidFill>
                <a:schemeClr val="accent3">
                  <a:lumMod val="75000"/>
                </a:schemeClr>
              </a:solidFill>
              <a:latin typeface="Monotype Corsiva" panose="03010101010201010101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750"/>
              </a:spcAft>
              <a:buSzPts val="1000"/>
              <a:buFont typeface="+mj-lt"/>
              <a:buAutoNum type="arabicPeriod"/>
            </a:pPr>
            <a:r>
              <a:rPr lang="ru-RU" sz="1600" b="1" dirty="0">
                <a:solidFill>
                  <a:schemeClr val="accent3">
                    <a:lumMod val="75000"/>
                  </a:schemeClr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Сологуб В.А. Методика </a:t>
            </a:r>
            <a:r>
              <a:rPr lang="ru-RU" sz="1600" b="1" dirty="0" err="1">
                <a:solidFill>
                  <a:schemeClr val="accent3">
                    <a:lumMod val="75000"/>
                  </a:schemeClr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соддания</a:t>
            </a:r>
            <a:r>
              <a:rPr lang="ru-RU" sz="1600" b="1" dirty="0">
                <a:solidFill>
                  <a:schemeClr val="accent3">
                    <a:lumMod val="75000"/>
                  </a:schemeClr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и использования мультимедийных пособий и программ: Учебное пособие.-2-е изд., до. и </a:t>
            </a:r>
            <a:r>
              <a:rPr lang="ru-RU" sz="1600" b="1" dirty="0" err="1">
                <a:solidFill>
                  <a:schemeClr val="accent3">
                    <a:lumMod val="75000"/>
                  </a:schemeClr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перераб</a:t>
            </a:r>
            <a:r>
              <a:rPr lang="ru-RU" sz="1600" b="1" dirty="0">
                <a:solidFill>
                  <a:schemeClr val="accent3">
                    <a:lumMod val="75000"/>
                  </a:schemeClr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.-М.:</a:t>
            </a:r>
            <a:r>
              <a:rPr lang="ru-RU" sz="1600" b="1" dirty="0" err="1">
                <a:solidFill>
                  <a:schemeClr val="accent3">
                    <a:lumMod val="75000"/>
                  </a:schemeClr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АПКиППРО</a:t>
            </a:r>
            <a:r>
              <a:rPr lang="ru-RU" sz="1600" b="1" dirty="0">
                <a:solidFill>
                  <a:schemeClr val="accent3">
                    <a:lumMod val="75000"/>
                  </a:schemeClr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2008.-92с</a:t>
            </a:r>
          </a:p>
          <a:p>
            <a:pPr marL="342900" lvl="0" indent="-342900">
              <a:spcAft>
                <a:spcPts val="750"/>
              </a:spcAft>
              <a:buSzPts val="1000"/>
              <a:buFont typeface="+mj-lt"/>
              <a:buAutoNum type="arabicPeriod"/>
            </a:pPr>
            <a:r>
              <a:rPr lang="ru-RU" sz="1600" b="1" dirty="0" err="1">
                <a:solidFill>
                  <a:schemeClr val="accent3">
                    <a:lumMod val="75000"/>
                  </a:schemeClr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Шаехова</a:t>
            </a:r>
            <a:r>
              <a:rPr lang="ru-RU" sz="1600" b="1" dirty="0">
                <a:solidFill>
                  <a:schemeClr val="accent3">
                    <a:lumMod val="75000"/>
                  </a:schemeClr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Р.К. </a:t>
            </a:r>
            <a:r>
              <a:rPr lang="ru-RU" sz="1600" b="1" dirty="0" err="1">
                <a:solidFill>
                  <a:schemeClr val="accent3">
                    <a:lumMod val="75000"/>
                  </a:schemeClr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Предшкольное</a:t>
            </a:r>
            <a:r>
              <a:rPr lang="ru-RU" sz="1600" b="1" dirty="0">
                <a:solidFill>
                  <a:schemeClr val="accent3">
                    <a:lumMod val="75000"/>
                  </a:schemeClr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образование: актуальность, проблемы, стратегия развития/</a:t>
            </a:r>
            <a:r>
              <a:rPr lang="ru-RU" sz="1600" b="1" dirty="0" err="1">
                <a:solidFill>
                  <a:schemeClr val="accent3">
                    <a:lumMod val="75000"/>
                  </a:schemeClr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Р.К.Шаехова</a:t>
            </a:r>
            <a:r>
              <a:rPr lang="ru-RU" sz="1600" b="1" dirty="0">
                <a:solidFill>
                  <a:schemeClr val="accent3">
                    <a:lumMod val="75000"/>
                  </a:schemeClr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// Начальная школа плюс до и после-2006.-№7.-С.54-57</a:t>
            </a:r>
            <a:endParaRPr lang="ru-RU" sz="1600" b="1" dirty="0">
              <a:solidFill>
                <a:schemeClr val="accent3">
                  <a:lumMod val="75000"/>
                </a:schemeClr>
              </a:solidFill>
              <a:latin typeface="Monotype Corsiva" panose="030101010102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95967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="" xmlns:a16="http://schemas.microsoft.com/office/drawing/2014/main" id="{A7EE8C01-C6F7-4AFD-BD25-61BB3480095A}"/>
              </a:ext>
            </a:extLst>
          </p:cNvPr>
          <p:cNvSpPr/>
          <p:nvPr/>
        </p:nvSpPr>
        <p:spPr>
          <a:xfrm>
            <a:off x="1033670" y="225287"/>
            <a:ext cx="1042946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40385" algn="just">
              <a:spcAft>
                <a:spcPts val="0"/>
              </a:spcAft>
            </a:pPr>
            <a:r>
              <a:rPr lang="ru-RU" sz="4000" dirty="0">
                <a:solidFill>
                  <a:schemeClr val="accent3">
                    <a:lumMod val="75000"/>
                  </a:schemeClr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</a:t>
            </a:r>
            <a:endParaRPr lang="ru-RU" sz="4000" dirty="0">
              <a:solidFill>
                <a:schemeClr val="accent3">
                  <a:lumMod val="75000"/>
                </a:schemeClr>
              </a:solidFill>
              <a:effectLst/>
              <a:latin typeface="Monotype Corsiva" panose="03010101010201010101" pitchFamily="66" charset="0"/>
              <a:ea typeface="Times New Roman" panose="02020603050405020304" pitchFamily="18" charset="0"/>
            </a:endParaRPr>
          </a:p>
        </p:txBody>
      </p:sp>
      <p:sp>
        <p:nvSpPr>
          <p:cNvPr id="3" name="Прямоугольник 2">
            <a:extLst>
              <a:ext uri="{FF2B5EF4-FFF2-40B4-BE49-F238E27FC236}">
                <a16:creationId xmlns="" xmlns:a16="http://schemas.microsoft.com/office/drawing/2014/main" id="{A989CF22-F1BA-483F-81F6-CCD8FE9B36E6}"/>
              </a:ext>
            </a:extLst>
          </p:cNvPr>
          <p:cNvSpPr/>
          <p:nvPr/>
        </p:nvSpPr>
        <p:spPr>
          <a:xfrm>
            <a:off x="1033670" y="305068"/>
            <a:ext cx="9422296" cy="624786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indent="540385" algn="just">
              <a:spcAft>
                <a:spcPts val="0"/>
              </a:spcAft>
            </a:pPr>
            <a:r>
              <a:rPr lang="ru-RU" sz="4000" dirty="0">
                <a:solidFill>
                  <a:schemeClr val="accent3">
                    <a:lumMod val="75000"/>
                  </a:schemeClr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Использование ИКТ является одним из приоритетов образования, что предъявляет новые требования к педагогу и его профессиональной компетентности. Педагог должен не только уметь пользоваться компьютером и современными мультимедийным оборудованием, но и создавать образовательные ресурсы, широко использовать их в своей педагогической деятельности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66349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="" xmlns:a16="http://schemas.microsoft.com/office/drawing/2014/main" id="{0A04D508-08AF-457F-8225-C98F9FB98183}"/>
              </a:ext>
            </a:extLst>
          </p:cNvPr>
          <p:cNvSpPr/>
          <p:nvPr/>
        </p:nvSpPr>
        <p:spPr>
          <a:xfrm>
            <a:off x="901148" y="2213113"/>
            <a:ext cx="10588487" cy="317009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indent="540385" algn="just">
              <a:spcAft>
                <a:spcPts val="0"/>
              </a:spcAft>
            </a:pPr>
            <a:r>
              <a:rPr lang="ru-RU" sz="4000" b="1" dirty="0">
                <a:solidFill>
                  <a:schemeClr val="accent3">
                    <a:lumMod val="75000"/>
                  </a:schemeClr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«Информационная технология»</a:t>
            </a:r>
            <a:r>
              <a:rPr lang="ru-RU" sz="4000" dirty="0">
                <a:solidFill>
                  <a:schemeClr val="accent3">
                    <a:lumMod val="75000"/>
                  </a:schemeClr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– комплекс методов, способов и средств, обеспечивающих хранение, обработку, передачу и отображение информации и ориентированных на повышение эффективности и производительности труда». </a:t>
            </a:r>
            <a:endParaRPr lang="ru-RU" sz="4000" dirty="0">
              <a:solidFill>
                <a:schemeClr val="accent3">
                  <a:lumMod val="75000"/>
                </a:schemeClr>
              </a:solidFill>
              <a:latin typeface="Monotype Corsiva" panose="03010101010201010101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36482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="" xmlns:a16="http://schemas.microsoft.com/office/drawing/2014/main" id="{E5CA91E6-97BD-4C12-BCD3-93347FEA07DE}"/>
              </a:ext>
            </a:extLst>
          </p:cNvPr>
          <p:cNvSpPr/>
          <p:nvPr/>
        </p:nvSpPr>
        <p:spPr>
          <a:xfrm>
            <a:off x="225288" y="1457739"/>
            <a:ext cx="11211338" cy="447964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ru-RU" sz="4000" b="1" dirty="0">
                <a:solidFill>
                  <a:schemeClr val="accent3">
                    <a:lumMod val="75000"/>
                  </a:schemeClr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Информационные технологии</a:t>
            </a:r>
            <a:r>
              <a:rPr lang="ru-RU" sz="4000" dirty="0">
                <a:solidFill>
                  <a:schemeClr val="accent3">
                    <a:lumMod val="75000"/>
                  </a:schemeClr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 — это не только и не столько компьютеры и их программное обеспечение. Под ИКТ подразумевается использование компьютера, Интернета, телевизора, видео, DVD, CD, мультимедиа, аудиовизуального оборудования, то есть всего того, что может представлять широкие возможности для коммуникации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857001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="" xmlns:a16="http://schemas.microsoft.com/office/drawing/2014/main" id="{334BBD5B-3F22-4DA0-B683-356D1304CFA5}"/>
              </a:ext>
            </a:extLst>
          </p:cNvPr>
          <p:cNvSpPr/>
          <p:nvPr/>
        </p:nvSpPr>
        <p:spPr>
          <a:xfrm>
            <a:off x="1073426" y="927652"/>
            <a:ext cx="1021742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540385" algn="just">
              <a:spcAft>
                <a:spcPts val="0"/>
              </a:spcAft>
            </a:pPr>
            <a:r>
              <a:rPr lang="ru-RU" sz="4000" dirty="0">
                <a:solidFill>
                  <a:schemeClr val="accent3">
                    <a:lumMod val="75000"/>
                  </a:schemeClr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endParaRPr lang="ru-RU" sz="4000" dirty="0">
              <a:solidFill>
                <a:schemeClr val="accent3">
                  <a:lumMod val="75000"/>
                </a:schemeClr>
              </a:solidFill>
              <a:latin typeface="Monotype Corsiva" panose="03010101010201010101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>
            <a:extLst>
              <a:ext uri="{FF2B5EF4-FFF2-40B4-BE49-F238E27FC236}">
                <a16:creationId xmlns="" xmlns:a16="http://schemas.microsoft.com/office/drawing/2014/main" id="{EB42BBD0-E104-40E7-8F26-4982DEBAC32A}"/>
              </a:ext>
            </a:extLst>
          </p:cNvPr>
          <p:cNvSpPr/>
          <p:nvPr/>
        </p:nvSpPr>
        <p:spPr>
          <a:xfrm>
            <a:off x="556591" y="166568"/>
            <a:ext cx="9634330" cy="652486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indent="540385">
              <a:spcAft>
                <a:spcPts val="0"/>
              </a:spcAft>
            </a:pPr>
            <a:r>
              <a:rPr lang="ru-RU" sz="3800" dirty="0">
                <a:solidFill>
                  <a:schemeClr val="accent3">
                    <a:lumMod val="75000"/>
                  </a:schemeClr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Использование информационно- коммуникативных технологий в дошкольном образовании дает возможность расширить творческие способности педагога и оказывает положительное влияние на воспитание, обучение и развитие дошкольников, применение различных методов помогает активно воздействовать на формирование и развитие навыков аудирования, говорения, чтения, совершенствование устной речи, воспитание творческой, социально-активной личности</a:t>
            </a:r>
            <a:r>
              <a:rPr lang="ru-RU" sz="3800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3800" dirty="0">
              <a:solidFill>
                <a:schemeClr val="accent3">
                  <a:lumMod val="75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01358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="" xmlns:a16="http://schemas.microsoft.com/office/drawing/2014/main" id="{07AE8F48-C724-4F53-89F5-F771AF2690D7}"/>
              </a:ext>
            </a:extLst>
          </p:cNvPr>
          <p:cNvSpPr/>
          <p:nvPr/>
        </p:nvSpPr>
        <p:spPr>
          <a:xfrm>
            <a:off x="548482" y="382012"/>
            <a:ext cx="10017457" cy="609397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ru-RU" sz="3600" b="1" dirty="0">
                <a:solidFill>
                  <a:schemeClr val="accent3">
                    <a:lumMod val="75000"/>
                  </a:schemeClr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Интерактивные материалы имеют преимущества, они:</a:t>
            </a:r>
          </a:p>
          <a:p>
            <a:r>
              <a:rPr lang="ru-RU" sz="2400" dirty="0">
                <a:solidFill>
                  <a:schemeClr val="accent3">
                    <a:lumMod val="75000"/>
                  </a:schemeClr>
                </a:solidFill>
                <a:latin typeface="Monotype Corsiva" panose="03010101010201010101" pitchFamily="66" charset="0"/>
              </a:rPr>
              <a:t> - Позволяют увеличить восприятие материала за счет увеличения количества </a:t>
            </a:r>
          </a:p>
          <a:p>
            <a:r>
              <a:rPr lang="ru-RU" sz="2400" dirty="0">
                <a:solidFill>
                  <a:schemeClr val="accent3">
                    <a:lumMod val="75000"/>
                  </a:schemeClr>
                </a:solidFill>
                <a:latin typeface="Monotype Corsiva" panose="03010101010201010101" pitchFamily="66" charset="0"/>
              </a:rPr>
              <a:t>иллюстративного материала;</a:t>
            </a:r>
          </a:p>
          <a:p>
            <a:pPr marL="571500" indent="-571500">
              <a:buFontTx/>
              <a:buChar char="-"/>
            </a:pPr>
            <a:r>
              <a:rPr lang="ru-RU" sz="2400" dirty="0">
                <a:solidFill>
                  <a:schemeClr val="accent3">
                    <a:lumMod val="75000"/>
                  </a:schemeClr>
                </a:solidFill>
                <a:latin typeface="Monotype Corsiva" panose="03010101010201010101" pitchFamily="66" charset="0"/>
              </a:rPr>
              <a:t>Обеспечивают наглядность, которая способствует восприятию и лучшему </a:t>
            </a:r>
          </a:p>
          <a:p>
            <a:r>
              <a:rPr lang="ru-RU" sz="2400" dirty="0">
                <a:solidFill>
                  <a:schemeClr val="accent3">
                    <a:lumMod val="75000"/>
                  </a:schemeClr>
                </a:solidFill>
                <a:latin typeface="Monotype Corsiva" panose="03010101010201010101" pitchFamily="66" charset="0"/>
              </a:rPr>
              <a:t>запоминанию материала, что очень важно;</a:t>
            </a:r>
          </a:p>
          <a:p>
            <a:pPr marL="571500" lvl="0" indent="-571500">
              <a:buFontTx/>
              <a:buChar char="-"/>
            </a:pPr>
            <a:r>
              <a:rPr lang="ru-RU" sz="2400" dirty="0">
                <a:solidFill>
                  <a:schemeClr val="accent3">
                    <a:lumMod val="75000"/>
                  </a:schemeClr>
                </a:solidFill>
                <a:latin typeface="Monotype Corsiva" panose="03010101010201010101" pitchFamily="66" charset="0"/>
              </a:rPr>
              <a:t>При использовании анимации и вставки видеофрагментов возможен показ </a:t>
            </a:r>
          </a:p>
          <a:p>
            <a:pPr lvl="0"/>
            <a:r>
              <a:rPr lang="ru-RU" sz="2400" dirty="0">
                <a:solidFill>
                  <a:schemeClr val="accent3">
                    <a:lumMod val="75000"/>
                  </a:schemeClr>
                </a:solidFill>
                <a:latin typeface="Monotype Corsiva" panose="03010101010201010101" pitchFamily="66" charset="0"/>
              </a:rPr>
              <a:t>динамических процессов;</a:t>
            </a:r>
          </a:p>
          <a:p>
            <a:pPr marL="571500" lvl="0" indent="-571500">
              <a:buFontTx/>
              <a:buChar char="-"/>
            </a:pPr>
            <a:r>
              <a:rPr lang="ru-RU" sz="2400" dirty="0">
                <a:solidFill>
                  <a:schemeClr val="accent3">
                    <a:lumMod val="75000"/>
                  </a:schemeClr>
                </a:solidFill>
                <a:latin typeface="Monotype Corsiva" panose="03010101010201010101" pitchFamily="66" charset="0"/>
              </a:rPr>
              <a:t>С помощью компьютера можно смоделировать  такие жизненные ситуации, </a:t>
            </a:r>
          </a:p>
          <a:p>
            <a:pPr lvl="0"/>
            <a:r>
              <a:rPr lang="ru-RU" sz="2400" dirty="0">
                <a:solidFill>
                  <a:schemeClr val="accent3">
                    <a:lumMod val="75000"/>
                  </a:schemeClr>
                </a:solidFill>
                <a:latin typeface="Monotype Corsiva" panose="03010101010201010101" pitchFamily="66" charset="0"/>
              </a:rPr>
              <a:t>которые нельзя или  сложно показать во время образовательной  деятельности либо </a:t>
            </a:r>
          </a:p>
          <a:p>
            <a:pPr lvl="0"/>
            <a:r>
              <a:rPr lang="ru-RU" sz="2400" dirty="0">
                <a:solidFill>
                  <a:schemeClr val="accent3">
                    <a:lumMod val="75000"/>
                  </a:schemeClr>
                </a:solidFill>
                <a:latin typeface="Monotype Corsiva" panose="03010101010201010101" pitchFamily="66" charset="0"/>
              </a:rPr>
              <a:t>увидеть в повседневной жизни</a:t>
            </a:r>
          </a:p>
          <a:p>
            <a:pPr lvl="0"/>
            <a:r>
              <a:rPr lang="ru-RU" sz="2400" dirty="0">
                <a:solidFill>
                  <a:schemeClr val="accent3">
                    <a:lumMod val="75000"/>
                  </a:schemeClr>
                </a:solidFill>
                <a:latin typeface="Monotype Corsiva" panose="03010101010201010101" pitchFamily="66" charset="0"/>
              </a:rPr>
              <a:t>   - Высокая динамика ООД способствует  эффективному усвоению  материала, </a:t>
            </a:r>
          </a:p>
          <a:p>
            <a:pPr lvl="0"/>
            <a:r>
              <a:rPr lang="ru-RU" sz="2400" dirty="0">
                <a:solidFill>
                  <a:schemeClr val="accent3">
                    <a:lumMod val="75000"/>
                  </a:schemeClr>
                </a:solidFill>
                <a:latin typeface="Monotype Corsiva" panose="03010101010201010101" pitchFamily="66" charset="0"/>
              </a:rPr>
              <a:t>развитию памяти, воображения, творчества детей.</a:t>
            </a:r>
          </a:p>
          <a:p>
            <a:pPr lvl="0"/>
            <a:r>
              <a:rPr lang="ru-RU" sz="2400" dirty="0">
                <a:solidFill>
                  <a:schemeClr val="accent3">
                    <a:lumMod val="75000"/>
                  </a:schemeClr>
                </a:solidFill>
                <a:latin typeface="Monotype Corsiva" panose="03010101010201010101" pitchFamily="66" charset="0"/>
              </a:rPr>
              <a:t> - Создание дидактических игр.</a:t>
            </a:r>
          </a:p>
          <a:p>
            <a:pPr lvl="0"/>
            <a:r>
              <a:rPr lang="ru-RU" sz="2400" dirty="0">
                <a:solidFill>
                  <a:schemeClr val="accent3">
                    <a:lumMod val="75000"/>
                  </a:schemeClr>
                </a:solidFill>
                <a:latin typeface="Monotype Corsiva" panose="03010101010201010101" pitchFamily="66" charset="0"/>
              </a:rPr>
              <a:t>- Подбор дополнительного познавательного материала к ООД,</a:t>
            </a:r>
          </a:p>
          <a:p>
            <a:pPr lvl="0"/>
            <a:r>
              <a:rPr lang="ru-RU" sz="2400" dirty="0">
                <a:solidFill>
                  <a:schemeClr val="accent3">
                    <a:lumMod val="75000"/>
                  </a:schemeClr>
                </a:solidFill>
                <a:latin typeface="Monotype Corsiva" panose="03010101010201010101" pitchFamily="66" charset="0"/>
              </a:rPr>
              <a:t> знакомство со сценариями праздников и других мероприятий.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489271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="" xmlns:a16="http://schemas.microsoft.com/office/drawing/2014/main" id="{6D3ACD18-751E-428D-8594-30D4B1F5765F}"/>
              </a:ext>
            </a:extLst>
          </p:cNvPr>
          <p:cNvSpPr/>
          <p:nvPr/>
        </p:nvSpPr>
        <p:spPr>
          <a:xfrm>
            <a:off x="689113" y="1046922"/>
            <a:ext cx="10919791" cy="500494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indent="540385">
              <a:spcAft>
                <a:spcPts val="0"/>
              </a:spcAft>
            </a:pPr>
            <a:r>
              <a:rPr lang="ru-RU" sz="4000" dirty="0">
                <a:solidFill>
                  <a:schemeClr val="accent3">
                    <a:lumMod val="75000"/>
                  </a:schemeClr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Одним из главных условий внедрения информационных технологий в ДОУ, является необходимость знаний технических возможностей компьютера, наличие навыков работы с ним.   </a:t>
            </a:r>
          </a:p>
          <a:p>
            <a:pPr indent="540385">
              <a:spcAft>
                <a:spcPts val="0"/>
              </a:spcAft>
            </a:pPr>
            <a:r>
              <a:rPr lang="ru-RU" sz="4000" dirty="0">
                <a:solidFill>
                  <a:schemeClr val="accent3">
                    <a:lumMod val="75000"/>
                  </a:schemeClr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Четкое выполнение санитарных норм и правил использования компьютеров, владения методикой приобщения дошкольников к новым информационным технологиям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54203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="" xmlns:a16="http://schemas.microsoft.com/office/drawing/2014/main" id="{CF88E54E-04B0-42F0-9C09-223411190F4B}"/>
              </a:ext>
            </a:extLst>
          </p:cNvPr>
          <p:cNvSpPr/>
          <p:nvPr/>
        </p:nvSpPr>
        <p:spPr>
          <a:xfrm>
            <a:off x="1099931" y="508409"/>
            <a:ext cx="10243930" cy="606319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ru-RU" sz="3700" dirty="0">
                <a:solidFill>
                  <a:schemeClr val="accent3">
                    <a:lumMod val="75000"/>
                  </a:schemeClr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</a:t>
            </a:r>
            <a:r>
              <a:rPr lang="ru-RU" sz="3700" dirty="0">
                <a:solidFill>
                  <a:schemeClr val="accent3">
                    <a:lumMod val="75000"/>
                  </a:schemeClr>
                </a:solidFill>
                <a:latin typeface="Monotype Corsiva" panose="03010101010201010101" pitchFamily="66" charset="0"/>
              </a:rPr>
              <a:t> В ходе игровой деятельности дошкольника с использованием компьютерных средств у него развивается: </a:t>
            </a:r>
          </a:p>
          <a:p>
            <a:r>
              <a:rPr lang="ru-RU" sz="3700" dirty="0">
                <a:solidFill>
                  <a:schemeClr val="accent3">
                    <a:lumMod val="75000"/>
                  </a:schemeClr>
                </a:solidFill>
                <a:latin typeface="Monotype Corsiva" panose="03010101010201010101" pitchFamily="66" charset="0"/>
              </a:rPr>
              <a:t>	-	теоретическое мышление, </a:t>
            </a:r>
          </a:p>
          <a:p>
            <a:r>
              <a:rPr lang="ru-RU" sz="3700" dirty="0">
                <a:solidFill>
                  <a:schemeClr val="accent3">
                    <a:lumMod val="75000"/>
                  </a:schemeClr>
                </a:solidFill>
                <a:latin typeface="Monotype Corsiva" panose="03010101010201010101" pitchFamily="66" charset="0"/>
              </a:rPr>
              <a:t>	-	развитое воображение, </a:t>
            </a:r>
          </a:p>
          <a:p>
            <a:r>
              <a:rPr lang="ru-RU" sz="3700" dirty="0">
                <a:solidFill>
                  <a:schemeClr val="accent3">
                    <a:lumMod val="75000"/>
                  </a:schemeClr>
                </a:solidFill>
                <a:latin typeface="Monotype Corsiva" panose="03010101010201010101" pitchFamily="66" charset="0"/>
              </a:rPr>
              <a:t>	-	способность к прогнозированию результата действия, </a:t>
            </a:r>
          </a:p>
          <a:p>
            <a:r>
              <a:rPr lang="ru-RU" sz="3700" dirty="0">
                <a:solidFill>
                  <a:schemeClr val="accent3">
                    <a:lumMod val="75000"/>
                  </a:schemeClr>
                </a:solidFill>
                <a:latin typeface="Monotype Corsiva" panose="03010101010201010101" pitchFamily="66" charset="0"/>
              </a:rPr>
              <a:t>	-	проектные качества мышления и др., </a:t>
            </a:r>
          </a:p>
          <a:p>
            <a:r>
              <a:rPr lang="ru-RU" sz="3700" dirty="0">
                <a:solidFill>
                  <a:schemeClr val="accent3">
                    <a:lumMod val="75000"/>
                  </a:schemeClr>
                </a:solidFill>
                <a:latin typeface="Monotype Corsiva" panose="03010101010201010101" pitchFamily="66" charset="0"/>
              </a:rPr>
              <a:t>Все эти качества ведут к резкому повышению творческих способностей детей.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53808627"/>
      </p:ext>
    </p:extLst>
  </p:cSld>
  <p:clrMapOvr>
    <a:masterClrMapping/>
  </p:clrMapOvr>
</p:sld>
</file>

<file path=ppt/theme/theme1.xml><?xml version="1.0" encoding="utf-8"?>
<a:theme xmlns:a="http://schemas.openxmlformats.org/drawingml/2006/main" name="Берлин">
  <a:themeElements>
    <a:clrScheme name="Берлин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Берлин">
      <a:majorFont>
        <a:latin typeface="Trebuchet MS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Берлин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TM04033917[[fn=Берлин]]</Template>
  <TotalTime>278</TotalTime>
  <Words>663</Words>
  <Application>Microsoft Office PowerPoint</Application>
  <PresentationFormat>Произвольный</PresentationFormat>
  <Paragraphs>94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Берлин</vt:lpstr>
      <vt:lpstr>«Формирование компьютерной грамотности и информационной культуры в организации деятельности педагога ДОУ» </vt:lpstr>
      <vt:lpstr>Повысить компетентность педагогов по вопросу использования современных информационных технологий в образовательном процессе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Компьютер обладает рядом преимуществ: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ИКТ компетентность педагогов структурного подразделения В учреждении работает 11 педагогов</vt:lpstr>
      <vt:lpstr>Презентация PowerPoint</vt:lpstr>
      <vt:lpstr>Анкетирование родителей воспитанников структурного подразделения 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«Формирование компьютерной грамотности и информационной культуры в организации деятельности педагога ДОУ»</dc:title>
  <dc:creator>Пользователь</dc:creator>
  <cp:lastModifiedBy>Рад</cp:lastModifiedBy>
  <cp:revision>27</cp:revision>
  <dcterms:created xsi:type="dcterms:W3CDTF">2020-11-29T14:45:33Z</dcterms:created>
  <dcterms:modified xsi:type="dcterms:W3CDTF">2021-03-26T16:02:36Z</dcterms:modified>
</cp:coreProperties>
</file>